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y="5143500" cx="9144000"/>
  <p:notesSz cx="6858000" cy="9144000"/>
  <p:embeddedFontLst>
    <p:embeddedFont>
      <p:font typeface="Roboto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font" Target="fonts/Roboto-bold.fntdata"/><Relationship Id="rId21" Type="http://schemas.openxmlformats.org/officeDocument/2006/relationships/slide" Target="slides/slide15.xml"/><Relationship Id="rId43" Type="http://schemas.openxmlformats.org/officeDocument/2006/relationships/font" Target="fonts/Roboto-regular.fntdata"/><Relationship Id="rId24" Type="http://schemas.openxmlformats.org/officeDocument/2006/relationships/slide" Target="slides/slide18.xml"/><Relationship Id="rId46" Type="http://schemas.openxmlformats.org/officeDocument/2006/relationships/font" Target="fonts/Roboto-boldItalic.fntdata"/><Relationship Id="rId23" Type="http://schemas.openxmlformats.org/officeDocument/2006/relationships/slide" Target="slides/slide17.xml"/><Relationship Id="rId45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TCAAy5JtorGex79uIp8zhuQGLqYfpakSR-acQxHai9c/edit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1d2af5a5e1_2_2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11d2af5a5e1_2_2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/>
              <a:t>Doc Base </a:t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u="sng">
                <a:solidFill>
                  <a:schemeClr val="hlink"/>
                </a:solidFill>
                <a:hlinkClick r:id="rId2"/>
              </a:rPr>
              <a:t>Projeto de APIs_SMB/MM</a:t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9" name="Google Shape;269;g11d2af5a5e1_2_2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11d2af5a5e1_0_6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11d2af5a5e1_0_6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3d37c131ac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13d37c131ac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13c309d2dd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13c309d2dd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ff97cead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ff97cead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11d2af5a5e1_0_6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11d2af5a5e1_0_6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11d2af5a5e1_0_6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11d2af5a5e1_0_6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1345145d35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1345145d35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13d37c131a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13d37c131a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13e277a137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13e277a137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1c9b9585f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2" name="Google Shape;582;g1c9b9585f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1d2af5a5e1_2_239:notes"/>
          <p:cNvSpPr txBox="1"/>
          <p:nvPr>
            <p:ph idx="1" type="body"/>
          </p:nvPr>
        </p:nvSpPr>
        <p:spPr>
          <a:xfrm>
            <a:off x="685800" y="25603200"/>
            <a:ext cx="5486400" cy="209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75" name="Google Shape;275;g11d2af5a5e1_2_239:notes"/>
          <p:cNvSpPr/>
          <p:nvPr>
            <p:ph idx="2" type="sldImg"/>
          </p:nvPr>
        </p:nvSpPr>
        <p:spPr>
          <a:xfrm>
            <a:off x="685800" y="6650182"/>
            <a:ext cx="5486400" cy="17955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c9b9585f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c9b9585f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6" name="Google Shape;60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1345145d353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1345145d353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Incluir comentários sobre cada step da chamada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"x/y" - você está definindo onde ficará dentro do documento a tab 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13a668c61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13a668c61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13a668c61a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13a668c61a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13c309d2d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13c309d2d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13c309d2dd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13c309d2dd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13d37c131a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13d37c131a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g13c309d2dd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Google Shape;683;g13c309d2dd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ff97ceadc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ff97ceadc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1d2af5a5e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1d2af5a5e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13a668c61a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13a668c61a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g13a668c61af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g13a668c61af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13c309d2dd9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13c309d2dd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13c309d2dd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13c309d2dd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7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13c309d2dd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13c309d2dd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g1453c9c5e6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Google Shape;749;g1453c9c5e6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11d2af5a5e1_2_2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0" name="Google Shape;760;g11d2af5a5e1_2_2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1" name="Google Shape;761;g11d2af5a5e1_2_2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345145d353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345145d353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1d2af5a5e1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1d2af5a5e1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Incluir explicação dos campos por x/y ou ancora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1d2af5a5e1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1d2af5a5e1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1d2af5a5e1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1d2af5a5e1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1d2af5a5e1_0_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11d2af5a5e1_0_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https://developers.docusign.com/docs/esign-rest-api/esign101/concepts/embedding/#:~:text=Embedded%20sending%20(also%20called%20the,sending%20them%20out%20for%20approval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13a668c61a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13a668c61a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</a:rPr>
              <a:t>"Sent" - quando tiver o campo "Client User ID" não será enviado um e-mail para o signatário, pois presumi-se que o mesmo fará assinatura embarcada.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 Blue">
  <p:cSld name="1_Title Slide Blue">
    <p:bg>
      <p:bgPr>
        <a:solidFill>
          <a:srgbClr val="00003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82191" y="947546"/>
            <a:ext cx="7676167" cy="20357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1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82191" y="3000646"/>
            <a:ext cx="7676168" cy="596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400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None/>
              <a:defRPr sz="12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382192" y="3771901"/>
            <a:ext cx="7676167" cy="596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​"/>
              <a:defRPr sz="1200">
                <a:solidFill>
                  <a:srgbClr val="5A5A5A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4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Char char="–"/>
              <a:defRPr sz="1200"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Char char="–"/>
              <a:defRPr sz="1100"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Char char="–"/>
              <a:defRPr sz="11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​"/>
              <a:defRPr/>
            </a:lvl6pPr>
            <a:lvl7pPr indent="-3238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Char char="​"/>
              <a:defRPr/>
            </a:lvl7pPr>
            <a:lvl8pPr indent="-32385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29845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Char char="–"/>
              <a:defRPr/>
            </a:lvl9pPr>
          </a:lstStyle>
          <a:p/>
        </p:txBody>
      </p:sp>
      <p:sp>
        <p:nvSpPr>
          <p:cNvPr id="58" name="Google Shape;58;p14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rgbClr val="00003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2191" y="510032"/>
            <a:ext cx="1259806" cy="27423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rgbClr val="00003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2191" y="510032"/>
            <a:ext cx="1259806" cy="27423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3" type="body"/>
          </p:nvPr>
        </p:nvSpPr>
        <p:spPr>
          <a:xfrm>
            <a:off x="382192" y="4468397"/>
            <a:ext cx="7676167" cy="1650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​"/>
              <a:defRPr sz="1200">
                <a:solidFill>
                  <a:srgbClr val="5A5A5A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4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Char char="–"/>
              <a:defRPr sz="1200"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Char char="–"/>
              <a:defRPr sz="1100"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Char char="–"/>
              <a:defRPr sz="11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​"/>
              <a:defRPr/>
            </a:lvl6pPr>
            <a:lvl7pPr indent="-3238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Char char="​"/>
              <a:defRPr/>
            </a:lvl7pPr>
            <a:lvl8pPr indent="-32385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29845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Char char="–"/>
              <a:defRPr/>
            </a:lvl9pPr>
          </a:lstStyle>
          <a:p/>
        </p:txBody>
      </p:sp>
      <p:sp>
        <p:nvSpPr>
          <p:cNvPr id="63" name="Google Shape;63;p14"/>
          <p:cNvSpPr txBox="1"/>
          <p:nvPr/>
        </p:nvSpPr>
        <p:spPr>
          <a:xfrm>
            <a:off x="314325" y="4840304"/>
            <a:ext cx="187247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DocuSign CONFIDENTIAL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tement Picture Right 1">
  <p:cSld name="Statement Picture Right_1">
    <p:bg>
      <p:bgPr>
        <a:solidFill>
          <a:schemeClr val="accen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>
            <p:ph idx="2" type="pic"/>
          </p:nvPr>
        </p:nvSpPr>
        <p:spPr>
          <a:xfrm>
            <a:off x="3244144" y="0"/>
            <a:ext cx="5913675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359846" y="1893779"/>
            <a:ext cx="2422800" cy="7602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59845" y="2679847"/>
            <a:ext cx="24228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lt2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8" name="Google Shape;68;p15"/>
          <p:cNvSpPr txBox="1"/>
          <p:nvPr/>
        </p:nvSpPr>
        <p:spPr>
          <a:xfrm>
            <a:off x="6976852" y="4840304"/>
            <a:ext cx="1872450" cy="184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ubtitle Only">
  <p:cSld name="Title and Sub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subTitle"/>
          </p:nvPr>
        </p:nvSpPr>
        <p:spPr>
          <a:xfrm>
            <a:off x="359844" y="747604"/>
            <a:ext cx="8413875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−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•"/>
              <a:defRPr/>
            </a:lvl9pPr>
          </a:lstStyle>
          <a:p/>
        </p:txBody>
      </p:sp>
      <p:grpSp>
        <p:nvGrpSpPr>
          <p:cNvPr id="71" name="Google Shape;71;p16"/>
          <p:cNvGrpSpPr/>
          <p:nvPr/>
        </p:nvGrpSpPr>
        <p:grpSpPr>
          <a:xfrm>
            <a:off x="6178672" y="2467501"/>
            <a:ext cx="687611" cy="737271"/>
            <a:chOff x="6690632" y="7634127"/>
            <a:chExt cx="1801914" cy="1932052"/>
          </a:xfrm>
        </p:grpSpPr>
        <p:sp>
          <p:nvSpPr>
            <p:cNvPr id="72" name="Google Shape;72;p16"/>
            <p:cNvSpPr/>
            <p:nvPr/>
          </p:nvSpPr>
          <p:spPr>
            <a:xfrm>
              <a:off x="6690632" y="8465010"/>
              <a:ext cx="1801914" cy="1101169"/>
            </a:xfrm>
            <a:custGeom>
              <a:rect b="b" l="l" r="r" t="t"/>
              <a:pathLst>
                <a:path extrusionOk="0" h="1101169" w="1801914">
                  <a:moveTo>
                    <a:pt x="1881999" y="450479"/>
                  </a:moveTo>
                  <a:cubicBezTo>
                    <a:pt x="1881999" y="200213"/>
                    <a:pt x="1681787" y="0"/>
                    <a:pt x="1441531" y="0"/>
                  </a:cubicBezTo>
                  <a:cubicBezTo>
                    <a:pt x="1341425" y="0"/>
                    <a:pt x="1241319" y="30032"/>
                    <a:pt x="1161234" y="100106"/>
                  </a:cubicBezTo>
                  <a:cubicBezTo>
                    <a:pt x="1091159" y="70074"/>
                    <a:pt x="1021085" y="60064"/>
                    <a:pt x="941000" y="60064"/>
                  </a:cubicBezTo>
                  <a:cubicBezTo>
                    <a:pt x="860915" y="60064"/>
                    <a:pt x="790840" y="80085"/>
                    <a:pt x="720766" y="100106"/>
                  </a:cubicBezTo>
                  <a:cubicBezTo>
                    <a:pt x="640681" y="30032"/>
                    <a:pt x="540574" y="0"/>
                    <a:pt x="440468" y="0"/>
                  </a:cubicBezTo>
                  <a:cubicBezTo>
                    <a:pt x="190202" y="0"/>
                    <a:pt x="0" y="200213"/>
                    <a:pt x="0" y="450479"/>
                  </a:cubicBezTo>
                  <a:lnTo>
                    <a:pt x="0" y="820872"/>
                  </a:lnTo>
                  <a:lnTo>
                    <a:pt x="370393" y="820872"/>
                  </a:lnTo>
                  <a:lnTo>
                    <a:pt x="370393" y="1111180"/>
                  </a:lnTo>
                  <a:lnTo>
                    <a:pt x="1511606" y="1111180"/>
                  </a:lnTo>
                  <a:lnTo>
                    <a:pt x="1511606" y="820872"/>
                  </a:lnTo>
                  <a:lnTo>
                    <a:pt x="1881999" y="820872"/>
                  </a:lnTo>
                  <a:lnTo>
                    <a:pt x="1881999" y="450479"/>
                  </a:lnTo>
                  <a:lnTo>
                    <a:pt x="1881999" y="450479"/>
                  </a:lnTo>
                  <a:lnTo>
                    <a:pt x="1881999" y="450479"/>
                  </a:lnTo>
                  <a:close/>
                  <a:moveTo>
                    <a:pt x="120128" y="700744"/>
                  </a:moveTo>
                  <a:lnTo>
                    <a:pt x="120128" y="460489"/>
                  </a:lnTo>
                  <a:cubicBezTo>
                    <a:pt x="120128" y="280298"/>
                    <a:pt x="270287" y="130138"/>
                    <a:pt x="440468" y="130138"/>
                  </a:cubicBezTo>
                  <a:cubicBezTo>
                    <a:pt x="500532" y="130138"/>
                    <a:pt x="560596" y="150160"/>
                    <a:pt x="600638" y="180191"/>
                  </a:cubicBezTo>
                  <a:cubicBezTo>
                    <a:pt x="460489" y="280298"/>
                    <a:pt x="360383" y="460489"/>
                    <a:pt x="360383" y="650691"/>
                  </a:cubicBezTo>
                  <a:lnTo>
                    <a:pt x="360383" y="710755"/>
                  </a:lnTo>
                  <a:lnTo>
                    <a:pt x="120128" y="700744"/>
                  </a:lnTo>
                  <a:lnTo>
                    <a:pt x="120128" y="700744"/>
                  </a:lnTo>
                  <a:lnTo>
                    <a:pt x="120128" y="700744"/>
                  </a:lnTo>
                  <a:close/>
                  <a:moveTo>
                    <a:pt x="1391478" y="991053"/>
                  </a:moveTo>
                  <a:lnTo>
                    <a:pt x="490521" y="991053"/>
                  </a:lnTo>
                  <a:lnTo>
                    <a:pt x="490521" y="640680"/>
                  </a:lnTo>
                  <a:cubicBezTo>
                    <a:pt x="490521" y="390414"/>
                    <a:pt x="690734" y="180191"/>
                    <a:pt x="941000" y="180191"/>
                  </a:cubicBezTo>
                  <a:cubicBezTo>
                    <a:pt x="1191266" y="180191"/>
                    <a:pt x="1391478" y="390414"/>
                    <a:pt x="1391478" y="640680"/>
                  </a:cubicBezTo>
                  <a:lnTo>
                    <a:pt x="1391478" y="991053"/>
                  </a:lnTo>
                  <a:lnTo>
                    <a:pt x="1391478" y="991053"/>
                  </a:lnTo>
                  <a:lnTo>
                    <a:pt x="1391478" y="991053"/>
                  </a:lnTo>
                  <a:close/>
                  <a:moveTo>
                    <a:pt x="1761872" y="700744"/>
                  </a:moveTo>
                  <a:lnTo>
                    <a:pt x="1511606" y="700744"/>
                  </a:lnTo>
                  <a:lnTo>
                    <a:pt x="1511606" y="640680"/>
                  </a:lnTo>
                  <a:cubicBezTo>
                    <a:pt x="1511606" y="450479"/>
                    <a:pt x="1421510" y="270287"/>
                    <a:pt x="1271351" y="170181"/>
                  </a:cubicBezTo>
                  <a:cubicBezTo>
                    <a:pt x="1321404" y="140149"/>
                    <a:pt x="1381468" y="120127"/>
                    <a:pt x="1431521" y="120127"/>
                  </a:cubicBezTo>
                  <a:cubicBezTo>
                    <a:pt x="1611712" y="120127"/>
                    <a:pt x="1751861" y="270287"/>
                    <a:pt x="1751861" y="450479"/>
                  </a:cubicBezTo>
                  <a:lnTo>
                    <a:pt x="1751861" y="700744"/>
                  </a:lnTo>
                  <a:lnTo>
                    <a:pt x="1761872" y="700744"/>
                  </a:lnTo>
                  <a:lnTo>
                    <a:pt x="1761872" y="700744"/>
                  </a:lnTo>
                  <a:close/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6"/>
            <p:cNvSpPr/>
            <p:nvPr/>
          </p:nvSpPr>
          <p:spPr>
            <a:xfrm>
              <a:off x="6820266" y="7634127"/>
              <a:ext cx="1601701" cy="800850"/>
            </a:xfrm>
            <a:custGeom>
              <a:rect b="b" l="l" r="r" t="t"/>
              <a:pathLst>
                <a:path extrusionOk="0" h="800850" w="1601701">
                  <a:moveTo>
                    <a:pt x="310834" y="810861"/>
                  </a:moveTo>
                  <a:cubicBezTo>
                    <a:pt x="400930" y="810861"/>
                    <a:pt x="481015" y="770819"/>
                    <a:pt x="541079" y="710755"/>
                  </a:cubicBezTo>
                  <a:cubicBezTo>
                    <a:pt x="611153" y="780830"/>
                    <a:pt x="701249" y="820872"/>
                    <a:pt x="811366" y="820872"/>
                  </a:cubicBezTo>
                  <a:cubicBezTo>
                    <a:pt x="911472" y="820872"/>
                    <a:pt x="1011579" y="780830"/>
                    <a:pt x="1081653" y="710755"/>
                  </a:cubicBezTo>
                  <a:cubicBezTo>
                    <a:pt x="1141717" y="770819"/>
                    <a:pt x="1221802" y="810861"/>
                    <a:pt x="1311898" y="810861"/>
                  </a:cubicBezTo>
                  <a:cubicBezTo>
                    <a:pt x="1482079" y="810861"/>
                    <a:pt x="1622228" y="670713"/>
                    <a:pt x="1622228" y="490521"/>
                  </a:cubicBezTo>
                  <a:cubicBezTo>
                    <a:pt x="1622228" y="310330"/>
                    <a:pt x="1482079" y="170181"/>
                    <a:pt x="1311898" y="170181"/>
                  </a:cubicBezTo>
                  <a:cubicBezTo>
                    <a:pt x="1261845" y="170181"/>
                    <a:pt x="1211791" y="180192"/>
                    <a:pt x="1161738" y="210223"/>
                  </a:cubicBezTo>
                  <a:cubicBezTo>
                    <a:pt x="1091664" y="90096"/>
                    <a:pt x="961526" y="0"/>
                    <a:pt x="811366" y="0"/>
                  </a:cubicBezTo>
                  <a:cubicBezTo>
                    <a:pt x="661207" y="0"/>
                    <a:pt x="531068" y="80085"/>
                    <a:pt x="460994" y="210223"/>
                  </a:cubicBezTo>
                  <a:cubicBezTo>
                    <a:pt x="410941" y="180192"/>
                    <a:pt x="360888" y="170181"/>
                    <a:pt x="310834" y="170181"/>
                  </a:cubicBezTo>
                  <a:cubicBezTo>
                    <a:pt x="140654" y="170181"/>
                    <a:pt x="505" y="310330"/>
                    <a:pt x="505" y="490521"/>
                  </a:cubicBezTo>
                  <a:cubicBezTo>
                    <a:pt x="-9506" y="670713"/>
                    <a:pt x="130643" y="810861"/>
                    <a:pt x="310834" y="810861"/>
                  </a:cubicBezTo>
                  <a:moveTo>
                    <a:pt x="1301887" y="300319"/>
                  </a:moveTo>
                  <a:cubicBezTo>
                    <a:pt x="1412004" y="300319"/>
                    <a:pt x="1492089" y="390415"/>
                    <a:pt x="1492089" y="500532"/>
                  </a:cubicBezTo>
                  <a:cubicBezTo>
                    <a:pt x="1492089" y="610649"/>
                    <a:pt x="1401994" y="700744"/>
                    <a:pt x="1301887" y="700744"/>
                  </a:cubicBezTo>
                  <a:cubicBezTo>
                    <a:pt x="1241823" y="700744"/>
                    <a:pt x="1191770" y="670713"/>
                    <a:pt x="1151728" y="620659"/>
                  </a:cubicBezTo>
                  <a:cubicBezTo>
                    <a:pt x="1181760" y="560596"/>
                    <a:pt x="1211791" y="490521"/>
                    <a:pt x="1211791" y="420447"/>
                  </a:cubicBezTo>
                  <a:cubicBezTo>
                    <a:pt x="1211791" y="390415"/>
                    <a:pt x="1211791" y="360383"/>
                    <a:pt x="1201781" y="340362"/>
                  </a:cubicBezTo>
                  <a:cubicBezTo>
                    <a:pt x="1221802" y="310330"/>
                    <a:pt x="1261845" y="300319"/>
                    <a:pt x="1301887" y="300319"/>
                  </a:cubicBezTo>
                  <a:moveTo>
                    <a:pt x="801355" y="130138"/>
                  </a:moveTo>
                  <a:cubicBezTo>
                    <a:pt x="951515" y="130138"/>
                    <a:pt x="1081653" y="260277"/>
                    <a:pt x="1081653" y="410436"/>
                  </a:cubicBezTo>
                  <a:cubicBezTo>
                    <a:pt x="1081653" y="570606"/>
                    <a:pt x="961526" y="690734"/>
                    <a:pt x="801355" y="690734"/>
                  </a:cubicBezTo>
                  <a:cubicBezTo>
                    <a:pt x="651196" y="690734"/>
                    <a:pt x="521058" y="560596"/>
                    <a:pt x="521058" y="410436"/>
                  </a:cubicBezTo>
                  <a:cubicBezTo>
                    <a:pt x="531068" y="260277"/>
                    <a:pt x="651196" y="130138"/>
                    <a:pt x="801355" y="130138"/>
                  </a:cubicBezTo>
                  <a:moveTo>
                    <a:pt x="310834" y="300319"/>
                  </a:moveTo>
                  <a:cubicBezTo>
                    <a:pt x="350877" y="300319"/>
                    <a:pt x="380909" y="310330"/>
                    <a:pt x="410941" y="330351"/>
                  </a:cubicBezTo>
                  <a:cubicBezTo>
                    <a:pt x="400930" y="360383"/>
                    <a:pt x="400930" y="390415"/>
                    <a:pt x="400930" y="410436"/>
                  </a:cubicBezTo>
                  <a:cubicBezTo>
                    <a:pt x="400930" y="490521"/>
                    <a:pt x="420951" y="550585"/>
                    <a:pt x="460994" y="610649"/>
                  </a:cubicBezTo>
                  <a:cubicBezTo>
                    <a:pt x="420951" y="660702"/>
                    <a:pt x="370898" y="690734"/>
                    <a:pt x="310834" y="690734"/>
                  </a:cubicBezTo>
                  <a:cubicBezTo>
                    <a:pt x="200717" y="690734"/>
                    <a:pt x="120632" y="600638"/>
                    <a:pt x="120632" y="490521"/>
                  </a:cubicBezTo>
                  <a:cubicBezTo>
                    <a:pt x="120632" y="390415"/>
                    <a:pt x="200717" y="300319"/>
                    <a:pt x="310834" y="300319"/>
                  </a:cubicBezTo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Google Shape;74;p16"/>
          <p:cNvSpPr txBox="1"/>
          <p:nvPr>
            <p:ph type="title"/>
          </p:nvPr>
        </p:nvSpPr>
        <p:spPr>
          <a:xfrm>
            <a:off x="359845" y="167021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2">
  <p:cSld name="1_Title and Content_3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4325" y="257176"/>
            <a:ext cx="8515350" cy="8286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5097" y="1314450"/>
            <a:ext cx="85083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Black">
  <p:cSld name="Section Divider Black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74436" y="1570097"/>
            <a:ext cx="8345025" cy="3209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/>
        </p:nvSpPr>
        <p:spPr>
          <a:xfrm>
            <a:off x="314325" y="4840304"/>
            <a:ext cx="5263875" cy="1730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DocuSign RESTRICTED</a:t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314325" y="257176"/>
            <a:ext cx="8515350" cy="8286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315097" y="1314450"/>
            <a:ext cx="85083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 showMasterSp="0" type="blank">
  <p:cSld name="BLANK">
    <p:bg>
      <p:bgPr>
        <a:solidFill>
          <a:srgbClr val="00003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20"/>
          <p:cNvGrpSpPr/>
          <p:nvPr/>
        </p:nvGrpSpPr>
        <p:grpSpPr>
          <a:xfrm>
            <a:off x="370334" y="2793807"/>
            <a:ext cx="6033721" cy="1314556"/>
            <a:chOff x="493778" y="3725076"/>
            <a:chExt cx="8044961" cy="1752742"/>
          </a:xfrm>
        </p:grpSpPr>
        <p:sp>
          <p:nvSpPr>
            <p:cNvPr id="86" name="Google Shape;86;p20"/>
            <p:cNvSpPr/>
            <p:nvPr/>
          </p:nvSpPr>
          <p:spPr>
            <a:xfrm>
              <a:off x="493778" y="3750554"/>
              <a:ext cx="1193261" cy="1388599"/>
            </a:xfrm>
            <a:custGeom>
              <a:rect b="b" l="l" r="r" t="t"/>
              <a:pathLst>
                <a:path extrusionOk="0" h="1388599" w="1193261">
                  <a:moveTo>
                    <a:pt x="0" y="0"/>
                  </a:moveTo>
                  <a:lnTo>
                    <a:pt x="583891" y="0"/>
                  </a:lnTo>
                  <a:cubicBezTo>
                    <a:pt x="954397" y="0"/>
                    <a:pt x="1193262" y="299377"/>
                    <a:pt x="1193262" y="709163"/>
                  </a:cubicBezTo>
                  <a:cubicBezTo>
                    <a:pt x="1193262" y="934226"/>
                    <a:pt x="1117887" y="1132749"/>
                    <a:pt x="972445" y="1254836"/>
                  </a:cubicBezTo>
                  <a:cubicBezTo>
                    <a:pt x="869468" y="1340827"/>
                    <a:pt x="735703" y="1388600"/>
                    <a:pt x="560536" y="1388600"/>
                  </a:cubicBezTo>
                  <a:lnTo>
                    <a:pt x="0" y="1388600"/>
                  </a:lnTo>
                  <a:lnTo>
                    <a:pt x="0" y="0"/>
                  </a:lnTo>
                  <a:close/>
                  <a:moveTo>
                    <a:pt x="541427" y="1145489"/>
                  </a:moveTo>
                  <a:cubicBezTo>
                    <a:pt x="805770" y="1145489"/>
                    <a:pt x="908747" y="984122"/>
                    <a:pt x="908747" y="708101"/>
                  </a:cubicBezTo>
                  <a:cubicBezTo>
                    <a:pt x="908747" y="432080"/>
                    <a:pt x="788784" y="240988"/>
                    <a:pt x="549920" y="240988"/>
                  </a:cubicBezTo>
                  <a:lnTo>
                    <a:pt x="281330" y="240988"/>
                  </a:lnTo>
                  <a:lnTo>
                    <a:pt x="281330" y="1146550"/>
                  </a:lnTo>
                  <a:lnTo>
                    <a:pt x="541427" y="11465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0"/>
            <p:cNvSpPr/>
            <p:nvPr/>
          </p:nvSpPr>
          <p:spPr>
            <a:xfrm>
              <a:off x="1718888" y="4114690"/>
              <a:ext cx="1040388" cy="1053127"/>
            </a:xfrm>
            <a:custGeom>
              <a:rect b="b" l="l" r="r" t="t"/>
              <a:pathLst>
                <a:path extrusionOk="0" h="1053127" w="1040388">
                  <a:moveTo>
                    <a:pt x="0" y="526564"/>
                  </a:moveTo>
                  <a:cubicBezTo>
                    <a:pt x="0" y="229310"/>
                    <a:pt x="211263" y="0"/>
                    <a:pt x="520194" y="0"/>
                  </a:cubicBezTo>
                  <a:cubicBezTo>
                    <a:pt x="829126" y="0"/>
                    <a:pt x="1040388" y="229310"/>
                    <a:pt x="1040388" y="526564"/>
                  </a:cubicBezTo>
                  <a:cubicBezTo>
                    <a:pt x="1040388" y="823818"/>
                    <a:pt x="829126" y="1053128"/>
                    <a:pt x="520194" y="1053128"/>
                  </a:cubicBezTo>
                  <a:cubicBezTo>
                    <a:pt x="211263" y="1053128"/>
                    <a:pt x="0" y="823818"/>
                    <a:pt x="0" y="526564"/>
                  </a:cubicBezTo>
                  <a:close/>
                  <a:moveTo>
                    <a:pt x="773922" y="526564"/>
                  </a:moveTo>
                  <a:cubicBezTo>
                    <a:pt x="773922" y="332287"/>
                    <a:pt x="682622" y="200646"/>
                    <a:pt x="521256" y="200646"/>
                  </a:cubicBezTo>
                  <a:cubicBezTo>
                    <a:pt x="357766" y="200646"/>
                    <a:pt x="268590" y="332287"/>
                    <a:pt x="268590" y="526564"/>
                  </a:cubicBezTo>
                  <a:cubicBezTo>
                    <a:pt x="268590" y="720840"/>
                    <a:pt x="357766" y="850358"/>
                    <a:pt x="521256" y="850358"/>
                  </a:cubicBezTo>
                  <a:cubicBezTo>
                    <a:pt x="682622" y="851420"/>
                    <a:pt x="773922" y="720840"/>
                    <a:pt x="773922" y="5265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0"/>
            <p:cNvSpPr/>
            <p:nvPr/>
          </p:nvSpPr>
          <p:spPr>
            <a:xfrm>
              <a:off x="2803865" y="4114690"/>
              <a:ext cx="958643" cy="1052069"/>
            </a:xfrm>
            <a:custGeom>
              <a:rect b="b" l="l" r="r" t="t"/>
              <a:pathLst>
                <a:path extrusionOk="0" h="1052069" w="958643">
                  <a:moveTo>
                    <a:pt x="0" y="526564"/>
                  </a:moveTo>
                  <a:cubicBezTo>
                    <a:pt x="0" y="229310"/>
                    <a:pt x="194276" y="0"/>
                    <a:pt x="496838" y="0"/>
                  </a:cubicBezTo>
                  <a:cubicBezTo>
                    <a:pt x="754813" y="0"/>
                    <a:pt x="914056" y="149688"/>
                    <a:pt x="949089" y="365197"/>
                  </a:cubicBezTo>
                  <a:lnTo>
                    <a:pt x="691115" y="365197"/>
                  </a:lnTo>
                  <a:cubicBezTo>
                    <a:pt x="674129" y="278145"/>
                    <a:pt x="606186" y="211262"/>
                    <a:pt x="508516" y="211262"/>
                  </a:cubicBezTo>
                  <a:cubicBezTo>
                    <a:pt x="349273" y="211262"/>
                    <a:pt x="267528" y="333349"/>
                    <a:pt x="267528" y="525502"/>
                  </a:cubicBezTo>
                  <a:cubicBezTo>
                    <a:pt x="267528" y="713409"/>
                    <a:pt x="342903" y="839742"/>
                    <a:pt x="504270" y="839742"/>
                  </a:cubicBezTo>
                  <a:cubicBezTo>
                    <a:pt x="611494" y="839742"/>
                    <a:pt x="686869" y="783476"/>
                    <a:pt x="703855" y="670944"/>
                  </a:cubicBezTo>
                  <a:lnTo>
                    <a:pt x="958644" y="670944"/>
                  </a:lnTo>
                  <a:cubicBezTo>
                    <a:pt x="941658" y="882207"/>
                    <a:pt x="776045" y="1052066"/>
                    <a:pt x="509578" y="1052066"/>
                  </a:cubicBezTo>
                  <a:cubicBezTo>
                    <a:pt x="196400" y="1053128"/>
                    <a:pt x="0" y="823818"/>
                    <a:pt x="0" y="5265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0"/>
            <p:cNvSpPr/>
            <p:nvPr/>
          </p:nvSpPr>
          <p:spPr>
            <a:xfrm>
              <a:off x="3814527" y="4142292"/>
              <a:ext cx="890700" cy="1023402"/>
            </a:xfrm>
            <a:custGeom>
              <a:rect b="b" l="l" r="r" t="t"/>
              <a:pathLst>
                <a:path extrusionOk="0" h="1023402" w="890700">
                  <a:moveTo>
                    <a:pt x="636973" y="996862"/>
                  </a:moveTo>
                  <a:lnTo>
                    <a:pt x="636973" y="880083"/>
                  </a:lnTo>
                  <a:lnTo>
                    <a:pt x="631664" y="880083"/>
                  </a:lnTo>
                  <a:cubicBezTo>
                    <a:pt x="563721" y="971383"/>
                    <a:pt x="486223" y="1023402"/>
                    <a:pt x="346088" y="1023402"/>
                  </a:cubicBezTo>
                  <a:cubicBezTo>
                    <a:pt x="124210" y="1023402"/>
                    <a:pt x="0" y="882207"/>
                    <a:pt x="0" y="664575"/>
                  </a:cubicBezTo>
                  <a:lnTo>
                    <a:pt x="0" y="0"/>
                  </a:lnTo>
                  <a:lnTo>
                    <a:pt x="262220" y="0"/>
                  </a:lnTo>
                  <a:lnTo>
                    <a:pt x="262220" y="619986"/>
                  </a:lnTo>
                  <a:cubicBezTo>
                    <a:pt x="262220" y="736765"/>
                    <a:pt x="314240" y="800462"/>
                    <a:pt x="426772" y="800462"/>
                  </a:cubicBezTo>
                  <a:cubicBezTo>
                    <a:pt x="550982" y="800462"/>
                    <a:pt x="626356" y="707039"/>
                    <a:pt x="626356" y="575398"/>
                  </a:cubicBezTo>
                  <a:lnTo>
                    <a:pt x="626356" y="0"/>
                  </a:lnTo>
                  <a:lnTo>
                    <a:pt x="890700" y="0"/>
                  </a:lnTo>
                  <a:lnTo>
                    <a:pt x="890700" y="995800"/>
                  </a:lnTo>
                  <a:lnTo>
                    <a:pt x="636973" y="9958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0"/>
            <p:cNvSpPr/>
            <p:nvPr/>
          </p:nvSpPr>
          <p:spPr>
            <a:xfrm>
              <a:off x="5991912" y="3756924"/>
              <a:ext cx="264343" cy="1382229"/>
            </a:xfrm>
            <a:custGeom>
              <a:rect b="b" l="l" r="r" t="t"/>
              <a:pathLst>
                <a:path extrusionOk="0" h="1382229" w="264343">
                  <a:moveTo>
                    <a:pt x="0" y="0"/>
                  </a:moveTo>
                  <a:lnTo>
                    <a:pt x="264343" y="0"/>
                  </a:lnTo>
                  <a:lnTo>
                    <a:pt x="264343" y="246296"/>
                  </a:lnTo>
                  <a:lnTo>
                    <a:pt x="0" y="246296"/>
                  </a:lnTo>
                  <a:lnTo>
                    <a:pt x="0" y="0"/>
                  </a:lnTo>
                  <a:close/>
                  <a:moveTo>
                    <a:pt x="0" y="386430"/>
                  </a:moveTo>
                  <a:lnTo>
                    <a:pt x="264343" y="386430"/>
                  </a:lnTo>
                  <a:lnTo>
                    <a:pt x="264343" y="1382230"/>
                  </a:lnTo>
                  <a:lnTo>
                    <a:pt x="0" y="1382230"/>
                  </a:lnTo>
                  <a:lnTo>
                    <a:pt x="0" y="38643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0"/>
            <p:cNvSpPr/>
            <p:nvPr/>
          </p:nvSpPr>
          <p:spPr>
            <a:xfrm>
              <a:off x="6345432" y="4115752"/>
              <a:ext cx="966074" cy="1362066"/>
            </a:xfrm>
            <a:custGeom>
              <a:rect b="b" l="l" r="r" t="t"/>
              <a:pathLst>
                <a:path extrusionOk="0" h="1362066" w="966074">
                  <a:moveTo>
                    <a:pt x="21232" y="1052066"/>
                  </a:moveTo>
                  <a:lnTo>
                    <a:pt x="283453" y="1052066"/>
                  </a:lnTo>
                  <a:cubicBezTo>
                    <a:pt x="304685" y="1114702"/>
                    <a:pt x="360951" y="1162475"/>
                    <a:pt x="483037" y="1162475"/>
                  </a:cubicBezTo>
                  <a:cubicBezTo>
                    <a:pt x="632726" y="1162475"/>
                    <a:pt x="703855" y="1090284"/>
                    <a:pt x="703855" y="954397"/>
                  </a:cubicBezTo>
                  <a:lnTo>
                    <a:pt x="703855" y="846112"/>
                  </a:lnTo>
                  <a:lnTo>
                    <a:pt x="698546" y="846112"/>
                  </a:lnTo>
                  <a:cubicBezTo>
                    <a:pt x="640157" y="911932"/>
                    <a:pt x="564782" y="962890"/>
                    <a:pt x="438449" y="962890"/>
                  </a:cubicBezTo>
                  <a:cubicBezTo>
                    <a:pt x="216570" y="962890"/>
                    <a:pt x="0" y="787723"/>
                    <a:pt x="0" y="487284"/>
                  </a:cubicBezTo>
                  <a:cubicBezTo>
                    <a:pt x="0" y="190030"/>
                    <a:pt x="178352" y="0"/>
                    <a:pt x="431018" y="0"/>
                  </a:cubicBezTo>
                  <a:cubicBezTo>
                    <a:pt x="555228" y="0"/>
                    <a:pt x="646527" y="48835"/>
                    <a:pt x="707039" y="131641"/>
                  </a:cubicBezTo>
                  <a:lnTo>
                    <a:pt x="711286" y="131641"/>
                  </a:lnTo>
                  <a:lnTo>
                    <a:pt x="711286" y="26541"/>
                  </a:lnTo>
                  <a:lnTo>
                    <a:pt x="966075" y="26541"/>
                  </a:lnTo>
                  <a:lnTo>
                    <a:pt x="966075" y="946966"/>
                  </a:lnTo>
                  <a:cubicBezTo>
                    <a:pt x="966075" y="1087100"/>
                    <a:pt x="921487" y="1181584"/>
                    <a:pt x="847173" y="1249528"/>
                  </a:cubicBezTo>
                  <a:cubicBezTo>
                    <a:pt x="762244" y="1327026"/>
                    <a:pt x="634849" y="1362059"/>
                    <a:pt x="487284" y="1362059"/>
                  </a:cubicBezTo>
                  <a:cubicBezTo>
                    <a:pt x="214448" y="1363121"/>
                    <a:pt x="47773" y="1246343"/>
                    <a:pt x="21232" y="1052066"/>
                  </a:cubicBezTo>
                  <a:close/>
                  <a:moveTo>
                    <a:pt x="717655" y="480914"/>
                  </a:moveTo>
                  <a:cubicBezTo>
                    <a:pt x="717655" y="335472"/>
                    <a:pt x="640157" y="211263"/>
                    <a:pt x="480914" y="211263"/>
                  </a:cubicBezTo>
                  <a:cubicBezTo>
                    <a:pt x="347150" y="211263"/>
                    <a:pt x="257974" y="316363"/>
                    <a:pt x="257974" y="483037"/>
                  </a:cubicBezTo>
                  <a:cubicBezTo>
                    <a:pt x="257974" y="651835"/>
                    <a:pt x="347150" y="751627"/>
                    <a:pt x="483037" y="751627"/>
                  </a:cubicBezTo>
                  <a:cubicBezTo>
                    <a:pt x="649712" y="751627"/>
                    <a:pt x="717655" y="628479"/>
                    <a:pt x="717655" y="4809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0"/>
            <p:cNvSpPr/>
            <p:nvPr/>
          </p:nvSpPr>
          <p:spPr>
            <a:xfrm>
              <a:off x="7422977" y="4114690"/>
              <a:ext cx="902377" cy="1024463"/>
            </a:xfrm>
            <a:custGeom>
              <a:rect b="b" l="l" r="r" t="t"/>
              <a:pathLst>
                <a:path extrusionOk="0" h="1024463" w="902377">
                  <a:moveTo>
                    <a:pt x="257974" y="163490"/>
                  </a:moveTo>
                  <a:lnTo>
                    <a:pt x="263282" y="163490"/>
                  </a:lnTo>
                  <a:cubicBezTo>
                    <a:pt x="331226" y="56266"/>
                    <a:pt x="422525" y="0"/>
                    <a:pt x="558412" y="0"/>
                  </a:cubicBezTo>
                  <a:cubicBezTo>
                    <a:pt x="764367" y="0"/>
                    <a:pt x="902378" y="154997"/>
                    <a:pt x="902378" y="372629"/>
                  </a:cubicBezTo>
                  <a:lnTo>
                    <a:pt x="902378" y="1023402"/>
                  </a:lnTo>
                  <a:lnTo>
                    <a:pt x="639096" y="1023402"/>
                  </a:lnTo>
                  <a:lnTo>
                    <a:pt x="639096" y="412970"/>
                  </a:lnTo>
                  <a:cubicBezTo>
                    <a:pt x="639096" y="305747"/>
                    <a:pt x="576460" y="230372"/>
                    <a:pt x="466051" y="230372"/>
                  </a:cubicBezTo>
                  <a:cubicBezTo>
                    <a:pt x="349273" y="230372"/>
                    <a:pt x="264343" y="323794"/>
                    <a:pt x="264343" y="459682"/>
                  </a:cubicBezTo>
                  <a:lnTo>
                    <a:pt x="264343" y="1024464"/>
                  </a:lnTo>
                  <a:lnTo>
                    <a:pt x="0" y="1024464"/>
                  </a:lnTo>
                  <a:lnTo>
                    <a:pt x="0" y="27602"/>
                  </a:lnTo>
                  <a:lnTo>
                    <a:pt x="257974" y="27602"/>
                  </a:lnTo>
                  <a:lnTo>
                    <a:pt x="257974" y="1634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0"/>
            <p:cNvSpPr/>
            <p:nvPr/>
          </p:nvSpPr>
          <p:spPr>
            <a:xfrm>
              <a:off x="4768925" y="3725076"/>
              <a:ext cx="1140180" cy="1444865"/>
            </a:xfrm>
            <a:custGeom>
              <a:rect b="b" l="l" r="r" t="t"/>
              <a:pathLst>
                <a:path extrusionOk="0" h="1444865" w="1140180">
                  <a:moveTo>
                    <a:pt x="621048" y="576460"/>
                  </a:moveTo>
                  <a:cubicBezTo>
                    <a:pt x="415094" y="531872"/>
                    <a:pt x="318486" y="498962"/>
                    <a:pt x="318486" y="386430"/>
                  </a:cubicBezTo>
                  <a:cubicBezTo>
                    <a:pt x="318486" y="287699"/>
                    <a:pt x="417217" y="222940"/>
                    <a:pt x="569029" y="222940"/>
                  </a:cubicBezTo>
                  <a:cubicBezTo>
                    <a:pt x="707039" y="222940"/>
                    <a:pt x="813201" y="287699"/>
                    <a:pt x="834434" y="417217"/>
                  </a:cubicBezTo>
                  <a:lnTo>
                    <a:pt x="1105147" y="417217"/>
                  </a:lnTo>
                  <a:cubicBezTo>
                    <a:pt x="1077545" y="147565"/>
                    <a:pt x="877960" y="0"/>
                    <a:pt x="571152" y="0"/>
                  </a:cubicBezTo>
                  <a:cubicBezTo>
                    <a:pt x="262220" y="0"/>
                    <a:pt x="39280" y="142257"/>
                    <a:pt x="39280" y="416155"/>
                  </a:cubicBezTo>
                  <a:cubicBezTo>
                    <a:pt x="39280" y="705978"/>
                    <a:pt x="266467" y="771798"/>
                    <a:pt x="514886" y="828064"/>
                  </a:cubicBezTo>
                  <a:cubicBezTo>
                    <a:pt x="726149" y="876899"/>
                    <a:pt x="858851" y="903439"/>
                    <a:pt x="858851" y="1039327"/>
                  </a:cubicBezTo>
                  <a:cubicBezTo>
                    <a:pt x="858851" y="1167783"/>
                    <a:pt x="732518" y="1217679"/>
                    <a:pt x="589200" y="1217679"/>
                  </a:cubicBezTo>
                  <a:cubicBezTo>
                    <a:pt x="390676" y="1217679"/>
                    <a:pt x="296192" y="1151858"/>
                    <a:pt x="276021" y="984122"/>
                  </a:cubicBezTo>
                  <a:lnTo>
                    <a:pt x="0" y="984122"/>
                  </a:lnTo>
                  <a:cubicBezTo>
                    <a:pt x="9555" y="1277130"/>
                    <a:pt x="222940" y="1444866"/>
                    <a:pt x="599816" y="1444866"/>
                  </a:cubicBezTo>
                  <a:cubicBezTo>
                    <a:pt x="912994" y="1444866"/>
                    <a:pt x="1140181" y="1287746"/>
                    <a:pt x="1140181" y="1006416"/>
                  </a:cubicBezTo>
                  <a:cubicBezTo>
                    <a:pt x="1140181" y="707039"/>
                    <a:pt x="906624" y="639096"/>
                    <a:pt x="621048" y="5764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0"/>
            <p:cNvSpPr/>
            <p:nvPr/>
          </p:nvSpPr>
          <p:spPr>
            <a:xfrm>
              <a:off x="8328539" y="4116814"/>
              <a:ext cx="210200" cy="210200"/>
            </a:xfrm>
            <a:custGeom>
              <a:rect b="b" l="l" r="r" t="t"/>
              <a:pathLst>
                <a:path extrusionOk="0" h="210200" w="210200">
                  <a:moveTo>
                    <a:pt x="105101" y="210201"/>
                  </a:moveTo>
                  <a:cubicBezTo>
                    <a:pt x="46712" y="210201"/>
                    <a:pt x="0" y="163490"/>
                    <a:pt x="0" y="105100"/>
                  </a:cubicBezTo>
                  <a:cubicBezTo>
                    <a:pt x="0" y="46711"/>
                    <a:pt x="46712" y="0"/>
                    <a:pt x="105101" y="0"/>
                  </a:cubicBezTo>
                  <a:cubicBezTo>
                    <a:pt x="163490" y="0"/>
                    <a:pt x="210201" y="46711"/>
                    <a:pt x="210201" y="105100"/>
                  </a:cubicBezTo>
                  <a:cubicBezTo>
                    <a:pt x="210201" y="162428"/>
                    <a:pt x="162428" y="210201"/>
                    <a:pt x="105101" y="210201"/>
                  </a:cubicBezTo>
                  <a:close/>
                  <a:moveTo>
                    <a:pt x="105101" y="15924"/>
                  </a:moveTo>
                  <a:cubicBezTo>
                    <a:pt x="56266" y="15924"/>
                    <a:pt x="15924" y="55204"/>
                    <a:pt x="15924" y="104039"/>
                  </a:cubicBezTo>
                  <a:cubicBezTo>
                    <a:pt x="15924" y="152873"/>
                    <a:pt x="55204" y="193215"/>
                    <a:pt x="104039" y="193215"/>
                  </a:cubicBezTo>
                  <a:cubicBezTo>
                    <a:pt x="152874" y="193215"/>
                    <a:pt x="193215" y="153935"/>
                    <a:pt x="193215" y="105100"/>
                  </a:cubicBezTo>
                  <a:cubicBezTo>
                    <a:pt x="193215" y="105100"/>
                    <a:pt x="193215" y="105100"/>
                    <a:pt x="193215" y="105100"/>
                  </a:cubicBezTo>
                  <a:cubicBezTo>
                    <a:pt x="193215" y="56266"/>
                    <a:pt x="153935" y="15924"/>
                    <a:pt x="105101" y="1592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0"/>
            <p:cNvSpPr/>
            <p:nvPr/>
          </p:nvSpPr>
          <p:spPr>
            <a:xfrm>
              <a:off x="8396483" y="4167771"/>
              <a:ext cx="82806" cy="107223"/>
            </a:xfrm>
            <a:custGeom>
              <a:rect b="b" l="l" r="r" t="t"/>
              <a:pathLst>
                <a:path extrusionOk="0" h="107223" w="82806">
                  <a:moveTo>
                    <a:pt x="1061" y="0"/>
                  </a:moveTo>
                  <a:lnTo>
                    <a:pt x="35033" y="0"/>
                  </a:lnTo>
                  <a:cubicBezTo>
                    <a:pt x="48834" y="0"/>
                    <a:pt x="59451" y="0"/>
                    <a:pt x="67943" y="7431"/>
                  </a:cubicBezTo>
                  <a:cubicBezTo>
                    <a:pt x="75375" y="13801"/>
                    <a:pt x="80683" y="23356"/>
                    <a:pt x="79622" y="33972"/>
                  </a:cubicBezTo>
                  <a:cubicBezTo>
                    <a:pt x="80683" y="47773"/>
                    <a:pt x="71128" y="59451"/>
                    <a:pt x="58389" y="63697"/>
                  </a:cubicBezTo>
                  <a:lnTo>
                    <a:pt x="82806" y="107224"/>
                  </a:lnTo>
                  <a:lnTo>
                    <a:pt x="59451" y="107224"/>
                  </a:lnTo>
                  <a:lnTo>
                    <a:pt x="38218" y="66882"/>
                  </a:lnTo>
                  <a:lnTo>
                    <a:pt x="20170" y="66882"/>
                  </a:lnTo>
                  <a:lnTo>
                    <a:pt x="20170" y="107224"/>
                  </a:lnTo>
                  <a:lnTo>
                    <a:pt x="0" y="107224"/>
                  </a:lnTo>
                  <a:lnTo>
                    <a:pt x="1061" y="0"/>
                  </a:lnTo>
                  <a:close/>
                  <a:moveTo>
                    <a:pt x="20170" y="16986"/>
                  </a:moveTo>
                  <a:lnTo>
                    <a:pt x="20170" y="50958"/>
                  </a:lnTo>
                  <a:lnTo>
                    <a:pt x="27602" y="50958"/>
                  </a:lnTo>
                  <a:cubicBezTo>
                    <a:pt x="35033" y="50958"/>
                    <a:pt x="37157" y="50958"/>
                    <a:pt x="41403" y="50958"/>
                  </a:cubicBezTo>
                  <a:cubicBezTo>
                    <a:pt x="50958" y="52019"/>
                    <a:pt x="58389" y="45650"/>
                    <a:pt x="59451" y="36095"/>
                  </a:cubicBezTo>
                  <a:cubicBezTo>
                    <a:pt x="59451" y="35033"/>
                    <a:pt x="59451" y="35033"/>
                    <a:pt x="59451" y="33972"/>
                  </a:cubicBezTo>
                  <a:cubicBezTo>
                    <a:pt x="59451" y="27602"/>
                    <a:pt x="56266" y="22294"/>
                    <a:pt x="50958" y="19109"/>
                  </a:cubicBezTo>
                  <a:cubicBezTo>
                    <a:pt x="44588" y="16986"/>
                    <a:pt x="37157" y="15924"/>
                    <a:pt x="29725" y="16986"/>
                  </a:cubicBezTo>
                  <a:lnTo>
                    <a:pt x="20170" y="1698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1_Title and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359845" y="167021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" type="subTitle"/>
          </p:nvPr>
        </p:nvSpPr>
        <p:spPr>
          <a:xfrm>
            <a:off x="359844" y="747604"/>
            <a:ext cx="8413826" cy="2649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2" type="body"/>
          </p:nvPr>
        </p:nvSpPr>
        <p:spPr>
          <a:xfrm>
            <a:off x="359569" y="1152525"/>
            <a:ext cx="8414147" cy="3590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238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359845" y="167021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White">
  <p:cSld name="Title Only Whit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359845" y="167021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" type="subTitle"/>
          </p:nvPr>
        </p:nvSpPr>
        <p:spPr>
          <a:xfrm>
            <a:off x="359844" y="738079"/>
            <a:ext cx="8413826" cy="2649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​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5pPr>
            <a:lvl6pPr lvl="5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​"/>
              <a:defRPr/>
            </a:lvl9pPr>
          </a:lstStyle>
          <a:p/>
        </p:txBody>
      </p:sp>
      <p:grpSp>
        <p:nvGrpSpPr>
          <p:cNvPr id="105" name="Google Shape;105;p23"/>
          <p:cNvGrpSpPr/>
          <p:nvPr/>
        </p:nvGrpSpPr>
        <p:grpSpPr>
          <a:xfrm>
            <a:off x="6178553" y="2467366"/>
            <a:ext cx="687578" cy="737237"/>
            <a:chOff x="6690632" y="7634127"/>
            <a:chExt cx="1801914" cy="1932053"/>
          </a:xfrm>
        </p:grpSpPr>
        <p:sp>
          <p:nvSpPr>
            <p:cNvPr id="106" name="Google Shape;106;p23"/>
            <p:cNvSpPr/>
            <p:nvPr/>
          </p:nvSpPr>
          <p:spPr>
            <a:xfrm>
              <a:off x="6690632" y="8465010"/>
              <a:ext cx="1801914" cy="1101170"/>
            </a:xfrm>
            <a:custGeom>
              <a:rect b="b" l="l" r="r" t="t"/>
              <a:pathLst>
                <a:path extrusionOk="0" h="1101169" w="1801914">
                  <a:moveTo>
                    <a:pt x="1881999" y="450479"/>
                  </a:moveTo>
                  <a:cubicBezTo>
                    <a:pt x="1881999" y="200213"/>
                    <a:pt x="1681787" y="0"/>
                    <a:pt x="1441531" y="0"/>
                  </a:cubicBezTo>
                  <a:cubicBezTo>
                    <a:pt x="1341425" y="0"/>
                    <a:pt x="1241319" y="30032"/>
                    <a:pt x="1161234" y="100106"/>
                  </a:cubicBezTo>
                  <a:cubicBezTo>
                    <a:pt x="1091159" y="70074"/>
                    <a:pt x="1021085" y="60064"/>
                    <a:pt x="941000" y="60064"/>
                  </a:cubicBezTo>
                  <a:cubicBezTo>
                    <a:pt x="860915" y="60064"/>
                    <a:pt x="790840" y="80085"/>
                    <a:pt x="720766" y="100106"/>
                  </a:cubicBezTo>
                  <a:cubicBezTo>
                    <a:pt x="640681" y="30032"/>
                    <a:pt x="540574" y="0"/>
                    <a:pt x="440468" y="0"/>
                  </a:cubicBezTo>
                  <a:cubicBezTo>
                    <a:pt x="190202" y="0"/>
                    <a:pt x="0" y="200213"/>
                    <a:pt x="0" y="450479"/>
                  </a:cubicBezTo>
                  <a:lnTo>
                    <a:pt x="0" y="820872"/>
                  </a:lnTo>
                  <a:lnTo>
                    <a:pt x="370393" y="820872"/>
                  </a:lnTo>
                  <a:lnTo>
                    <a:pt x="370393" y="1111180"/>
                  </a:lnTo>
                  <a:lnTo>
                    <a:pt x="1511606" y="1111180"/>
                  </a:lnTo>
                  <a:lnTo>
                    <a:pt x="1511606" y="820872"/>
                  </a:lnTo>
                  <a:lnTo>
                    <a:pt x="1881999" y="820872"/>
                  </a:lnTo>
                  <a:lnTo>
                    <a:pt x="1881999" y="450479"/>
                  </a:lnTo>
                  <a:lnTo>
                    <a:pt x="1881999" y="450479"/>
                  </a:lnTo>
                  <a:lnTo>
                    <a:pt x="1881999" y="450479"/>
                  </a:lnTo>
                  <a:close/>
                  <a:moveTo>
                    <a:pt x="120128" y="700744"/>
                  </a:moveTo>
                  <a:lnTo>
                    <a:pt x="120128" y="460489"/>
                  </a:lnTo>
                  <a:cubicBezTo>
                    <a:pt x="120128" y="280298"/>
                    <a:pt x="270287" y="130138"/>
                    <a:pt x="440468" y="130138"/>
                  </a:cubicBezTo>
                  <a:cubicBezTo>
                    <a:pt x="500532" y="130138"/>
                    <a:pt x="560596" y="150160"/>
                    <a:pt x="600638" y="180191"/>
                  </a:cubicBezTo>
                  <a:cubicBezTo>
                    <a:pt x="460489" y="280298"/>
                    <a:pt x="360383" y="460489"/>
                    <a:pt x="360383" y="650691"/>
                  </a:cubicBezTo>
                  <a:lnTo>
                    <a:pt x="360383" y="710755"/>
                  </a:lnTo>
                  <a:lnTo>
                    <a:pt x="120128" y="700744"/>
                  </a:lnTo>
                  <a:lnTo>
                    <a:pt x="120128" y="700744"/>
                  </a:lnTo>
                  <a:lnTo>
                    <a:pt x="120128" y="700744"/>
                  </a:lnTo>
                  <a:close/>
                  <a:moveTo>
                    <a:pt x="1391478" y="991053"/>
                  </a:moveTo>
                  <a:lnTo>
                    <a:pt x="490521" y="991053"/>
                  </a:lnTo>
                  <a:lnTo>
                    <a:pt x="490521" y="640680"/>
                  </a:lnTo>
                  <a:cubicBezTo>
                    <a:pt x="490521" y="390414"/>
                    <a:pt x="690734" y="180191"/>
                    <a:pt x="941000" y="180191"/>
                  </a:cubicBezTo>
                  <a:cubicBezTo>
                    <a:pt x="1191266" y="180191"/>
                    <a:pt x="1391478" y="390414"/>
                    <a:pt x="1391478" y="640680"/>
                  </a:cubicBezTo>
                  <a:lnTo>
                    <a:pt x="1391478" y="991053"/>
                  </a:lnTo>
                  <a:lnTo>
                    <a:pt x="1391478" y="991053"/>
                  </a:lnTo>
                  <a:lnTo>
                    <a:pt x="1391478" y="991053"/>
                  </a:lnTo>
                  <a:close/>
                  <a:moveTo>
                    <a:pt x="1761872" y="700744"/>
                  </a:moveTo>
                  <a:lnTo>
                    <a:pt x="1511606" y="700744"/>
                  </a:lnTo>
                  <a:lnTo>
                    <a:pt x="1511606" y="640680"/>
                  </a:lnTo>
                  <a:cubicBezTo>
                    <a:pt x="1511606" y="450479"/>
                    <a:pt x="1421510" y="270287"/>
                    <a:pt x="1271351" y="170181"/>
                  </a:cubicBezTo>
                  <a:cubicBezTo>
                    <a:pt x="1321404" y="140149"/>
                    <a:pt x="1381468" y="120127"/>
                    <a:pt x="1431521" y="120127"/>
                  </a:cubicBezTo>
                  <a:cubicBezTo>
                    <a:pt x="1611712" y="120127"/>
                    <a:pt x="1751861" y="270287"/>
                    <a:pt x="1751861" y="450479"/>
                  </a:cubicBezTo>
                  <a:lnTo>
                    <a:pt x="1751861" y="700744"/>
                  </a:lnTo>
                  <a:lnTo>
                    <a:pt x="1761872" y="700744"/>
                  </a:lnTo>
                  <a:lnTo>
                    <a:pt x="1761872" y="700744"/>
                  </a:lnTo>
                  <a:close/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3"/>
            <p:cNvSpPr/>
            <p:nvPr/>
          </p:nvSpPr>
          <p:spPr>
            <a:xfrm>
              <a:off x="6820266" y="7634127"/>
              <a:ext cx="1601702" cy="800851"/>
            </a:xfrm>
            <a:custGeom>
              <a:rect b="b" l="l" r="r" t="t"/>
              <a:pathLst>
                <a:path extrusionOk="0" h="800850" w="1601701">
                  <a:moveTo>
                    <a:pt x="310834" y="810861"/>
                  </a:moveTo>
                  <a:cubicBezTo>
                    <a:pt x="400930" y="810861"/>
                    <a:pt x="481015" y="770819"/>
                    <a:pt x="541079" y="710755"/>
                  </a:cubicBezTo>
                  <a:cubicBezTo>
                    <a:pt x="611153" y="780830"/>
                    <a:pt x="701249" y="820872"/>
                    <a:pt x="811366" y="820872"/>
                  </a:cubicBezTo>
                  <a:cubicBezTo>
                    <a:pt x="911472" y="820872"/>
                    <a:pt x="1011579" y="780830"/>
                    <a:pt x="1081653" y="710755"/>
                  </a:cubicBezTo>
                  <a:cubicBezTo>
                    <a:pt x="1141717" y="770819"/>
                    <a:pt x="1221802" y="810861"/>
                    <a:pt x="1311898" y="810861"/>
                  </a:cubicBezTo>
                  <a:cubicBezTo>
                    <a:pt x="1482079" y="810861"/>
                    <a:pt x="1622228" y="670713"/>
                    <a:pt x="1622228" y="490521"/>
                  </a:cubicBezTo>
                  <a:cubicBezTo>
                    <a:pt x="1622228" y="310330"/>
                    <a:pt x="1482079" y="170181"/>
                    <a:pt x="1311898" y="170181"/>
                  </a:cubicBezTo>
                  <a:cubicBezTo>
                    <a:pt x="1261845" y="170181"/>
                    <a:pt x="1211791" y="180192"/>
                    <a:pt x="1161738" y="210223"/>
                  </a:cubicBezTo>
                  <a:cubicBezTo>
                    <a:pt x="1091664" y="90096"/>
                    <a:pt x="961526" y="0"/>
                    <a:pt x="811366" y="0"/>
                  </a:cubicBezTo>
                  <a:cubicBezTo>
                    <a:pt x="661207" y="0"/>
                    <a:pt x="531068" y="80085"/>
                    <a:pt x="460994" y="210223"/>
                  </a:cubicBezTo>
                  <a:cubicBezTo>
                    <a:pt x="410941" y="180192"/>
                    <a:pt x="360888" y="170181"/>
                    <a:pt x="310834" y="170181"/>
                  </a:cubicBezTo>
                  <a:cubicBezTo>
                    <a:pt x="140654" y="170181"/>
                    <a:pt x="505" y="310330"/>
                    <a:pt x="505" y="490521"/>
                  </a:cubicBezTo>
                  <a:cubicBezTo>
                    <a:pt x="-9506" y="670713"/>
                    <a:pt x="130643" y="810861"/>
                    <a:pt x="310834" y="810861"/>
                  </a:cubicBezTo>
                  <a:moveTo>
                    <a:pt x="1301887" y="300319"/>
                  </a:moveTo>
                  <a:cubicBezTo>
                    <a:pt x="1412004" y="300319"/>
                    <a:pt x="1492089" y="390415"/>
                    <a:pt x="1492089" y="500532"/>
                  </a:cubicBezTo>
                  <a:cubicBezTo>
                    <a:pt x="1492089" y="610649"/>
                    <a:pt x="1401994" y="700744"/>
                    <a:pt x="1301887" y="700744"/>
                  </a:cubicBezTo>
                  <a:cubicBezTo>
                    <a:pt x="1241823" y="700744"/>
                    <a:pt x="1191770" y="670713"/>
                    <a:pt x="1151728" y="620659"/>
                  </a:cubicBezTo>
                  <a:cubicBezTo>
                    <a:pt x="1181760" y="560596"/>
                    <a:pt x="1211791" y="490521"/>
                    <a:pt x="1211791" y="420447"/>
                  </a:cubicBezTo>
                  <a:cubicBezTo>
                    <a:pt x="1211791" y="390415"/>
                    <a:pt x="1211791" y="360383"/>
                    <a:pt x="1201781" y="340362"/>
                  </a:cubicBezTo>
                  <a:cubicBezTo>
                    <a:pt x="1221802" y="310330"/>
                    <a:pt x="1261845" y="300319"/>
                    <a:pt x="1301887" y="300319"/>
                  </a:cubicBezTo>
                  <a:moveTo>
                    <a:pt x="801355" y="130138"/>
                  </a:moveTo>
                  <a:cubicBezTo>
                    <a:pt x="951515" y="130138"/>
                    <a:pt x="1081653" y="260277"/>
                    <a:pt x="1081653" y="410436"/>
                  </a:cubicBezTo>
                  <a:cubicBezTo>
                    <a:pt x="1081653" y="570606"/>
                    <a:pt x="961526" y="690734"/>
                    <a:pt x="801355" y="690734"/>
                  </a:cubicBezTo>
                  <a:cubicBezTo>
                    <a:pt x="651196" y="690734"/>
                    <a:pt x="521058" y="560596"/>
                    <a:pt x="521058" y="410436"/>
                  </a:cubicBezTo>
                  <a:cubicBezTo>
                    <a:pt x="531068" y="260277"/>
                    <a:pt x="651196" y="130138"/>
                    <a:pt x="801355" y="130138"/>
                  </a:cubicBezTo>
                  <a:moveTo>
                    <a:pt x="310834" y="300319"/>
                  </a:moveTo>
                  <a:cubicBezTo>
                    <a:pt x="350877" y="300319"/>
                    <a:pt x="380909" y="310330"/>
                    <a:pt x="410941" y="330351"/>
                  </a:cubicBezTo>
                  <a:cubicBezTo>
                    <a:pt x="400930" y="360383"/>
                    <a:pt x="400930" y="390415"/>
                    <a:pt x="400930" y="410436"/>
                  </a:cubicBezTo>
                  <a:cubicBezTo>
                    <a:pt x="400930" y="490521"/>
                    <a:pt x="420951" y="550585"/>
                    <a:pt x="460994" y="610649"/>
                  </a:cubicBezTo>
                  <a:cubicBezTo>
                    <a:pt x="420951" y="660702"/>
                    <a:pt x="370898" y="690734"/>
                    <a:pt x="310834" y="690734"/>
                  </a:cubicBezTo>
                  <a:cubicBezTo>
                    <a:pt x="200717" y="690734"/>
                    <a:pt x="120632" y="600638"/>
                    <a:pt x="120632" y="490521"/>
                  </a:cubicBezTo>
                  <a:cubicBezTo>
                    <a:pt x="120632" y="390415"/>
                    <a:pt x="200717" y="300319"/>
                    <a:pt x="310834" y="300319"/>
                  </a:cubicBezTo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Left">
  <p:cSld name="Title and Content Lef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idx="1" type="body"/>
          </p:nvPr>
        </p:nvSpPr>
        <p:spPr>
          <a:xfrm>
            <a:off x="359846" y="1152525"/>
            <a:ext cx="3854475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Char char="​"/>
              <a:defRPr sz="1500"/>
            </a:lvl1pPr>
            <a:lvl2pPr indent="-32385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  <a:defRPr sz="15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​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​"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2" type="subTitle"/>
          </p:nvPr>
        </p:nvSpPr>
        <p:spPr>
          <a:xfrm>
            <a:off x="359844" y="738079"/>
            <a:ext cx="8413875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​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5pPr>
            <a:lvl6pPr lvl="5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​"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type="title"/>
          </p:nvPr>
        </p:nvSpPr>
        <p:spPr>
          <a:xfrm>
            <a:off x="359845" y="167021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-line Title Only">
  <p:cSld name="Two-line Title 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title"/>
          </p:nvPr>
        </p:nvSpPr>
        <p:spPr>
          <a:xfrm>
            <a:off x="359845" y="445627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lack">
  <p:cSld name="Blank Black"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/>
        </p:nvSpPr>
        <p:spPr>
          <a:xfrm>
            <a:off x="314325" y="4840304"/>
            <a:ext cx="5263875" cy="1730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DocuSign PUBLIC</a:t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Fraction-Right">
  <p:cSld name="Picture Fraction-Righ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359846" y="1152525"/>
            <a:ext cx="555255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Char char="​"/>
              <a:defRPr sz="1500"/>
            </a:lvl1pPr>
            <a:lvl2pPr indent="-32385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  <a:defRPr sz="15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2" type="subTitle"/>
          </p:nvPr>
        </p:nvSpPr>
        <p:spPr>
          <a:xfrm>
            <a:off x="359844" y="747604"/>
            <a:ext cx="5552550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19" name="Google Shape;119;p27"/>
          <p:cNvSpPr/>
          <p:nvPr>
            <p:ph idx="3" type="pic"/>
          </p:nvPr>
        </p:nvSpPr>
        <p:spPr>
          <a:xfrm>
            <a:off x="6360276" y="0"/>
            <a:ext cx="27837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20" name="Google Shape;120;p27"/>
          <p:cNvSpPr txBox="1"/>
          <p:nvPr>
            <p:ph type="title"/>
          </p:nvPr>
        </p:nvSpPr>
        <p:spPr>
          <a:xfrm>
            <a:off x="359846" y="167021"/>
            <a:ext cx="5552550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7"/>
          <p:cNvSpPr txBox="1"/>
          <p:nvPr/>
        </p:nvSpPr>
        <p:spPr>
          <a:xfrm>
            <a:off x="6976852" y="4840304"/>
            <a:ext cx="1872450" cy="184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-line Title and Content">
  <p:cSld name="Two-line Title and Conten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/>
          <p:nvPr>
            <p:ph type="title"/>
          </p:nvPr>
        </p:nvSpPr>
        <p:spPr>
          <a:xfrm>
            <a:off x="359845" y="438656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8"/>
          <p:cNvSpPr txBox="1"/>
          <p:nvPr>
            <p:ph idx="1" type="body"/>
          </p:nvPr>
        </p:nvSpPr>
        <p:spPr>
          <a:xfrm>
            <a:off x="359569" y="1152525"/>
            <a:ext cx="8423775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e Line">
  <p:cSld name="Title One Lin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idx="1" type="body"/>
          </p:nvPr>
        </p:nvSpPr>
        <p:spPr>
          <a:xfrm>
            <a:off x="460867" y="1200151"/>
            <a:ext cx="8126775" cy="3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2385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Helvetica Neue"/>
              <a:buChar char="−"/>
              <a:defRPr/>
            </a:lvl3pPr>
            <a:lvl4pPr indent="-3238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Helvetica Neue"/>
              <a:buChar char="−"/>
              <a:defRPr/>
            </a:lvl4pPr>
            <a:lvl5pPr indent="-3238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Helvetica Neue"/>
              <a:buChar char="−"/>
              <a:defRPr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​"/>
              <a:defRPr/>
            </a:lvl9pPr>
          </a:lstStyle>
          <a:p/>
        </p:txBody>
      </p:sp>
      <p:sp>
        <p:nvSpPr>
          <p:cNvPr id="127" name="Google Shape;127;p29"/>
          <p:cNvSpPr txBox="1"/>
          <p:nvPr>
            <p:ph type="title"/>
          </p:nvPr>
        </p:nvSpPr>
        <p:spPr>
          <a:xfrm>
            <a:off x="460867" y="514351"/>
            <a:ext cx="8126775" cy="46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9"/>
          <p:cNvSpPr txBox="1"/>
          <p:nvPr>
            <p:ph idx="12" type="sldNum"/>
          </p:nvPr>
        </p:nvSpPr>
        <p:spPr>
          <a:xfrm>
            <a:off x="8547789" y="4769046"/>
            <a:ext cx="3312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0" spcFirstLastPara="1" rIns="0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215">
          <p15:clr>
            <a:srgbClr val="FBAE40"/>
          </p15:clr>
        </p15:guide>
        <p15:guide id="2" pos="2160">
          <p15:clr>
            <a:srgbClr val="FBAE40"/>
          </p15:clr>
        </p15:guide>
        <p15:guide id="3" pos="2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 1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0"/>
          <p:cNvSpPr txBox="1"/>
          <p:nvPr>
            <p:ph type="title"/>
          </p:nvPr>
        </p:nvSpPr>
        <p:spPr>
          <a:xfrm>
            <a:off x="314325" y="257176"/>
            <a:ext cx="8515575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30"/>
          <p:cNvSpPr txBox="1"/>
          <p:nvPr>
            <p:ph idx="1" type="body"/>
          </p:nvPr>
        </p:nvSpPr>
        <p:spPr>
          <a:xfrm>
            <a:off x="315097" y="1314450"/>
            <a:ext cx="85083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300"/>
              </a:spcAft>
              <a:buClr>
                <a:schemeClr val="dk1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vice with Content">
  <p:cSld name="Device with Conten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1"/>
          <p:cNvSpPr txBox="1"/>
          <p:nvPr>
            <p:ph idx="1" type="body"/>
          </p:nvPr>
        </p:nvSpPr>
        <p:spPr>
          <a:xfrm>
            <a:off x="359846" y="1152525"/>
            <a:ext cx="269145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Char char="​"/>
              <a:defRPr sz="1500"/>
            </a:lvl1pPr>
            <a:lvl2pPr indent="-32385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  <a:defRPr sz="1500"/>
            </a:lvl2pPr>
            <a:lvl3pPr indent="-32385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Char char="–"/>
              <a:defRPr sz="15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34" name="Google Shape;134;p31"/>
          <p:cNvSpPr txBox="1"/>
          <p:nvPr>
            <p:ph type="title"/>
          </p:nvPr>
        </p:nvSpPr>
        <p:spPr>
          <a:xfrm>
            <a:off x="359845" y="167021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31"/>
          <p:cNvSpPr txBox="1"/>
          <p:nvPr>
            <p:ph idx="2" type="subTitle"/>
          </p:nvPr>
        </p:nvSpPr>
        <p:spPr>
          <a:xfrm>
            <a:off x="359844" y="747604"/>
            <a:ext cx="8413875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Fraction-Left">
  <p:cSld name="Picture Fraction-Lef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2"/>
          <p:cNvSpPr txBox="1"/>
          <p:nvPr>
            <p:ph idx="1" type="body"/>
          </p:nvPr>
        </p:nvSpPr>
        <p:spPr>
          <a:xfrm>
            <a:off x="3230429" y="1152525"/>
            <a:ext cx="553140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Char char="​"/>
              <a:defRPr sz="1500"/>
            </a:lvl1pPr>
            <a:lvl2pPr indent="-32385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•"/>
              <a:defRPr sz="15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38" name="Google Shape;138;p32"/>
          <p:cNvSpPr txBox="1"/>
          <p:nvPr>
            <p:ph idx="2" type="subTitle"/>
          </p:nvPr>
        </p:nvSpPr>
        <p:spPr>
          <a:xfrm>
            <a:off x="3221084" y="747604"/>
            <a:ext cx="5552550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39" name="Google Shape;139;p32"/>
          <p:cNvSpPr/>
          <p:nvPr>
            <p:ph idx="3" type="pic"/>
          </p:nvPr>
        </p:nvSpPr>
        <p:spPr>
          <a:xfrm>
            <a:off x="1" y="0"/>
            <a:ext cx="27837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40" name="Google Shape;140;p32"/>
          <p:cNvSpPr txBox="1"/>
          <p:nvPr>
            <p:ph type="title"/>
          </p:nvPr>
        </p:nvSpPr>
        <p:spPr>
          <a:xfrm>
            <a:off x="3221084" y="167021"/>
            <a:ext cx="5552550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3" name="Google Shape;143;p3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4" name="Google Shape;144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">
  <p:cSld name="Two Colum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 txBox="1"/>
          <p:nvPr>
            <p:ph type="title"/>
          </p:nvPr>
        </p:nvSpPr>
        <p:spPr>
          <a:xfrm>
            <a:off x="359845" y="167021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9" name="Google Shape;149;p34"/>
          <p:cNvSpPr txBox="1"/>
          <p:nvPr>
            <p:ph idx="1" type="subTitle"/>
          </p:nvPr>
        </p:nvSpPr>
        <p:spPr>
          <a:xfrm>
            <a:off x="359844" y="747604"/>
            <a:ext cx="8413875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50" name="Google Shape;150;p34"/>
          <p:cNvSpPr txBox="1"/>
          <p:nvPr>
            <p:ph idx="2" type="body"/>
          </p:nvPr>
        </p:nvSpPr>
        <p:spPr>
          <a:xfrm>
            <a:off x="359845" y="1152522"/>
            <a:ext cx="385335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51" name="Google Shape;151;p34"/>
          <p:cNvSpPr txBox="1"/>
          <p:nvPr>
            <p:ph idx="3" type="body"/>
          </p:nvPr>
        </p:nvSpPr>
        <p:spPr>
          <a:xfrm>
            <a:off x="4928512" y="1152523"/>
            <a:ext cx="384525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hite" showMasterSp="0">
  <p:cSld name="Title Slide White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5"/>
          <p:cNvSpPr txBox="1"/>
          <p:nvPr>
            <p:ph type="ctrTitle"/>
          </p:nvPr>
        </p:nvSpPr>
        <p:spPr>
          <a:xfrm>
            <a:off x="358379" y="947546"/>
            <a:ext cx="7676167" cy="20357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b="1" sz="5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35"/>
          <p:cNvSpPr txBox="1"/>
          <p:nvPr>
            <p:ph idx="1" type="subTitle"/>
          </p:nvPr>
        </p:nvSpPr>
        <p:spPr>
          <a:xfrm>
            <a:off x="358379" y="3000646"/>
            <a:ext cx="7676168" cy="596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55" name="Google Shape;155;p35"/>
          <p:cNvSpPr txBox="1"/>
          <p:nvPr>
            <p:ph idx="2" type="body"/>
          </p:nvPr>
        </p:nvSpPr>
        <p:spPr>
          <a:xfrm>
            <a:off x="358379" y="3771902"/>
            <a:ext cx="7676167" cy="596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​"/>
              <a:defRPr sz="12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Char char="–"/>
              <a:defRPr sz="1200"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sz="1100"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sz="1100"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56" name="Google Shape;156;p35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4814" y="506970"/>
            <a:ext cx="1698427" cy="36971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5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4814" y="506970"/>
            <a:ext cx="1698427" cy="36971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5"/>
          <p:cNvSpPr txBox="1"/>
          <p:nvPr>
            <p:ph idx="3" type="body"/>
          </p:nvPr>
        </p:nvSpPr>
        <p:spPr>
          <a:xfrm>
            <a:off x="358379" y="4468397"/>
            <a:ext cx="7676167" cy="1650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​"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Char char="–"/>
              <a:defRPr sz="1200"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sz="1100"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sz="1100"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sp>
        <p:nvSpPr>
          <p:cNvPr id="161" name="Google Shape;161;p35"/>
          <p:cNvSpPr txBox="1"/>
          <p:nvPr/>
        </p:nvSpPr>
        <p:spPr>
          <a:xfrm>
            <a:off x="314325" y="4840304"/>
            <a:ext cx="187247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DocuSign PUBLIC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5"/>
          <p:cNvSpPr txBox="1"/>
          <p:nvPr/>
        </p:nvSpPr>
        <p:spPr>
          <a:xfrm>
            <a:off x="314325" y="4840304"/>
            <a:ext cx="187247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DocuSign PUBLIC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6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6"/>
          <p:cNvSpPr/>
          <p:nvPr/>
        </p:nvSpPr>
        <p:spPr>
          <a:xfrm>
            <a:off x="0" y="4740183"/>
            <a:ext cx="9144000" cy="403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6" name="Google Shape;166;p36"/>
          <p:cNvGrpSpPr/>
          <p:nvPr/>
        </p:nvGrpSpPr>
        <p:grpSpPr>
          <a:xfrm>
            <a:off x="1143" y="-3431"/>
            <a:ext cx="9141714" cy="5143500"/>
            <a:chOff x="1524" y="0"/>
            <a:chExt cx="12188952" cy="6858000"/>
          </a:xfrm>
        </p:grpSpPr>
        <p:cxnSp>
          <p:nvCxnSpPr>
            <p:cNvPr id="167" name="Google Shape;167;p36"/>
            <p:cNvCxnSpPr/>
            <p:nvPr/>
          </p:nvCxnSpPr>
          <p:spPr>
            <a:xfrm>
              <a:off x="1524" y="1371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8" name="Google Shape;168;p36"/>
            <p:cNvCxnSpPr/>
            <p:nvPr/>
          </p:nvCxnSpPr>
          <p:spPr>
            <a:xfrm>
              <a:off x="1524" y="1714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9" name="Google Shape;169;p36"/>
            <p:cNvCxnSpPr/>
            <p:nvPr/>
          </p:nvCxnSpPr>
          <p:spPr>
            <a:xfrm>
              <a:off x="1524" y="1028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0" name="Google Shape;170;p36"/>
            <p:cNvCxnSpPr/>
            <p:nvPr/>
          </p:nvCxnSpPr>
          <p:spPr>
            <a:xfrm>
              <a:off x="1524" y="685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1" name="Google Shape;171;p36"/>
            <p:cNvCxnSpPr/>
            <p:nvPr/>
          </p:nvCxnSpPr>
          <p:spPr>
            <a:xfrm>
              <a:off x="1524" y="342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2" name="Google Shape;172;p36"/>
            <p:cNvCxnSpPr/>
            <p:nvPr/>
          </p:nvCxnSpPr>
          <p:spPr>
            <a:xfrm>
              <a:off x="1524" y="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3" name="Google Shape;173;p36"/>
            <p:cNvCxnSpPr/>
            <p:nvPr/>
          </p:nvCxnSpPr>
          <p:spPr>
            <a:xfrm>
              <a:off x="1524" y="3086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4" name="Google Shape;174;p36"/>
            <p:cNvCxnSpPr/>
            <p:nvPr/>
          </p:nvCxnSpPr>
          <p:spPr>
            <a:xfrm>
              <a:off x="1524" y="3429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36"/>
            <p:cNvCxnSpPr/>
            <p:nvPr/>
          </p:nvCxnSpPr>
          <p:spPr>
            <a:xfrm>
              <a:off x="1524" y="2743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6" name="Google Shape;176;p36"/>
            <p:cNvCxnSpPr/>
            <p:nvPr/>
          </p:nvCxnSpPr>
          <p:spPr>
            <a:xfrm>
              <a:off x="1524" y="2400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7" name="Google Shape;177;p36"/>
            <p:cNvCxnSpPr/>
            <p:nvPr/>
          </p:nvCxnSpPr>
          <p:spPr>
            <a:xfrm>
              <a:off x="1524" y="2057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8" name="Google Shape;178;p36"/>
            <p:cNvCxnSpPr/>
            <p:nvPr/>
          </p:nvCxnSpPr>
          <p:spPr>
            <a:xfrm>
              <a:off x="1524" y="4800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9" name="Google Shape;179;p36"/>
            <p:cNvCxnSpPr/>
            <p:nvPr/>
          </p:nvCxnSpPr>
          <p:spPr>
            <a:xfrm>
              <a:off x="1524" y="5143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0" name="Google Shape;180;p36"/>
            <p:cNvCxnSpPr/>
            <p:nvPr/>
          </p:nvCxnSpPr>
          <p:spPr>
            <a:xfrm>
              <a:off x="1524" y="4457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1" name="Google Shape;181;p36"/>
            <p:cNvCxnSpPr/>
            <p:nvPr/>
          </p:nvCxnSpPr>
          <p:spPr>
            <a:xfrm>
              <a:off x="1524" y="4114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F816D8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2" name="Google Shape;182;p36"/>
            <p:cNvCxnSpPr/>
            <p:nvPr/>
          </p:nvCxnSpPr>
          <p:spPr>
            <a:xfrm>
              <a:off x="1524" y="3771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36"/>
            <p:cNvCxnSpPr/>
            <p:nvPr/>
          </p:nvCxnSpPr>
          <p:spPr>
            <a:xfrm>
              <a:off x="1524" y="6515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4" name="Google Shape;184;p36"/>
            <p:cNvCxnSpPr/>
            <p:nvPr/>
          </p:nvCxnSpPr>
          <p:spPr>
            <a:xfrm>
              <a:off x="1524" y="6858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5" name="Google Shape;185;p36"/>
            <p:cNvCxnSpPr/>
            <p:nvPr/>
          </p:nvCxnSpPr>
          <p:spPr>
            <a:xfrm>
              <a:off x="1524" y="6172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6" name="Google Shape;186;p36"/>
            <p:cNvCxnSpPr/>
            <p:nvPr/>
          </p:nvCxnSpPr>
          <p:spPr>
            <a:xfrm>
              <a:off x="1524" y="5829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7" name="Google Shape;187;p36"/>
            <p:cNvCxnSpPr/>
            <p:nvPr/>
          </p:nvCxnSpPr>
          <p:spPr>
            <a:xfrm>
              <a:off x="1524" y="5486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36"/>
            <p:cNvCxnSpPr/>
            <p:nvPr/>
          </p:nvCxnSpPr>
          <p:spPr>
            <a:xfrm>
              <a:off x="1524" y="1485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36"/>
            <p:cNvCxnSpPr/>
            <p:nvPr/>
          </p:nvCxnSpPr>
          <p:spPr>
            <a:xfrm>
              <a:off x="1524" y="1828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0" name="Google Shape;190;p36"/>
            <p:cNvCxnSpPr/>
            <p:nvPr/>
          </p:nvCxnSpPr>
          <p:spPr>
            <a:xfrm>
              <a:off x="1524" y="1143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p36"/>
            <p:cNvCxnSpPr/>
            <p:nvPr/>
          </p:nvCxnSpPr>
          <p:spPr>
            <a:xfrm>
              <a:off x="1524" y="800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36"/>
            <p:cNvCxnSpPr/>
            <p:nvPr/>
          </p:nvCxnSpPr>
          <p:spPr>
            <a:xfrm>
              <a:off x="1524" y="457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4313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3" name="Google Shape;193;p36"/>
            <p:cNvCxnSpPr/>
            <p:nvPr/>
          </p:nvCxnSpPr>
          <p:spPr>
            <a:xfrm>
              <a:off x="1524" y="114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7B8199">
                  <a:alpha val="64313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36"/>
            <p:cNvCxnSpPr/>
            <p:nvPr/>
          </p:nvCxnSpPr>
          <p:spPr>
            <a:xfrm>
              <a:off x="1524" y="3200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36"/>
            <p:cNvCxnSpPr/>
            <p:nvPr/>
          </p:nvCxnSpPr>
          <p:spPr>
            <a:xfrm>
              <a:off x="1524" y="3543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6" name="Google Shape;196;p36"/>
            <p:cNvCxnSpPr/>
            <p:nvPr/>
          </p:nvCxnSpPr>
          <p:spPr>
            <a:xfrm>
              <a:off x="1524" y="2857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7" name="Google Shape;197;p36"/>
            <p:cNvCxnSpPr/>
            <p:nvPr/>
          </p:nvCxnSpPr>
          <p:spPr>
            <a:xfrm>
              <a:off x="1524" y="2514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8" name="Google Shape;198;p36"/>
            <p:cNvCxnSpPr/>
            <p:nvPr/>
          </p:nvCxnSpPr>
          <p:spPr>
            <a:xfrm>
              <a:off x="1524" y="2171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9" name="Google Shape;199;p36"/>
            <p:cNvCxnSpPr/>
            <p:nvPr/>
          </p:nvCxnSpPr>
          <p:spPr>
            <a:xfrm>
              <a:off x="1524" y="4914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0" name="Google Shape;200;p36"/>
            <p:cNvCxnSpPr/>
            <p:nvPr/>
          </p:nvCxnSpPr>
          <p:spPr>
            <a:xfrm>
              <a:off x="1524" y="5257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36"/>
            <p:cNvCxnSpPr/>
            <p:nvPr/>
          </p:nvCxnSpPr>
          <p:spPr>
            <a:xfrm>
              <a:off x="1524" y="4572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36"/>
            <p:cNvCxnSpPr/>
            <p:nvPr/>
          </p:nvCxnSpPr>
          <p:spPr>
            <a:xfrm>
              <a:off x="1524" y="4229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3" name="Google Shape;203;p36"/>
            <p:cNvCxnSpPr/>
            <p:nvPr/>
          </p:nvCxnSpPr>
          <p:spPr>
            <a:xfrm>
              <a:off x="1524" y="3886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4" name="Google Shape;204;p36"/>
            <p:cNvCxnSpPr/>
            <p:nvPr/>
          </p:nvCxnSpPr>
          <p:spPr>
            <a:xfrm>
              <a:off x="1524" y="6629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5" name="Google Shape;205;p36"/>
            <p:cNvCxnSpPr/>
            <p:nvPr/>
          </p:nvCxnSpPr>
          <p:spPr>
            <a:xfrm>
              <a:off x="1524" y="6286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6" name="Google Shape;206;p36"/>
            <p:cNvCxnSpPr/>
            <p:nvPr/>
          </p:nvCxnSpPr>
          <p:spPr>
            <a:xfrm>
              <a:off x="1524" y="5943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7" name="Google Shape;207;p36"/>
            <p:cNvCxnSpPr/>
            <p:nvPr/>
          </p:nvCxnSpPr>
          <p:spPr>
            <a:xfrm>
              <a:off x="1524" y="5600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8" name="Google Shape;208;p36"/>
            <p:cNvCxnSpPr/>
            <p:nvPr/>
          </p:nvCxnSpPr>
          <p:spPr>
            <a:xfrm>
              <a:off x="1524" y="1600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9" name="Google Shape;209;p36"/>
            <p:cNvCxnSpPr/>
            <p:nvPr/>
          </p:nvCxnSpPr>
          <p:spPr>
            <a:xfrm>
              <a:off x="1524" y="1943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0" name="Google Shape;210;p36"/>
            <p:cNvCxnSpPr/>
            <p:nvPr/>
          </p:nvCxnSpPr>
          <p:spPr>
            <a:xfrm>
              <a:off x="1524" y="1257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1" name="Google Shape;211;p36"/>
            <p:cNvCxnSpPr/>
            <p:nvPr/>
          </p:nvCxnSpPr>
          <p:spPr>
            <a:xfrm>
              <a:off x="1524" y="914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2" name="Google Shape;212;p36"/>
            <p:cNvCxnSpPr/>
            <p:nvPr/>
          </p:nvCxnSpPr>
          <p:spPr>
            <a:xfrm>
              <a:off x="1524" y="571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4313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3" name="Google Shape;213;p36"/>
            <p:cNvCxnSpPr/>
            <p:nvPr/>
          </p:nvCxnSpPr>
          <p:spPr>
            <a:xfrm>
              <a:off x="1524" y="228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7B8199">
                  <a:alpha val="64313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4" name="Google Shape;214;p36"/>
            <p:cNvCxnSpPr/>
            <p:nvPr/>
          </p:nvCxnSpPr>
          <p:spPr>
            <a:xfrm>
              <a:off x="1524" y="3314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5" name="Google Shape;215;p36"/>
            <p:cNvCxnSpPr/>
            <p:nvPr/>
          </p:nvCxnSpPr>
          <p:spPr>
            <a:xfrm>
              <a:off x="1524" y="36576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6" name="Google Shape;216;p36"/>
            <p:cNvCxnSpPr/>
            <p:nvPr/>
          </p:nvCxnSpPr>
          <p:spPr>
            <a:xfrm>
              <a:off x="1524" y="2971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7" name="Google Shape;217;p36"/>
            <p:cNvCxnSpPr/>
            <p:nvPr/>
          </p:nvCxnSpPr>
          <p:spPr>
            <a:xfrm>
              <a:off x="1524" y="2628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8" name="Google Shape;218;p36"/>
            <p:cNvCxnSpPr/>
            <p:nvPr/>
          </p:nvCxnSpPr>
          <p:spPr>
            <a:xfrm>
              <a:off x="1524" y="2286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9" name="Google Shape;219;p36"/>
            <p:cNvCxnSpPr/>
            <p:nvPr/>
          </p:nvCxnSpPr>
          <p:spPr>
            <a:xfrm>
              <a:off x="1524" y="50292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0" name="Google Shape;220;p36"/>
            <p:cNvCxnSpPr/>
            <p:nvPr/>
          </p:nvCxnSpPr>
          <p:spPr>
            <a:xfrm>
              <a:off x="1524" y="53721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1" name="Google Shape;221;p36"/>
            <p:cNvCxnSpPr/>
            <p:nvPr/>
          </p:nvCxnSpPr>
          <p:spPr>
            <a:xfrm>
              <a:off x="1524" y="46863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2" name="Google Shape;222;p36"/>
            <p:cNvCxnSpPr/>
            <p:nvPr/>
          </p:nvCxnSpPr>
          <p:spPr>
            <a:xfrm>
              <a:off x="1524" y="43434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3" name="Google Shape;223;p36"/>
            <p:cNvCxnSpPr/>
            <p:nvPr/>
          </p:nvCxnSpPr>
          <p:spPr>
            <a:xfrm>
              <a:off x="1524" y="40005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4" name="Google Shape;224;p36"/>
            <p:cNvCxnSpPr/>
            <p:nvPr/>
          </p:nvCxnSpPr>
          <p:spPr>
            <a:xfrm>
              <a:off x="1524" y="67437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5" name="Google Shape;225;p36"/>
            <p:cNvCxnSpPr/>
            <p:nvPr/>
          </p:nvCxnSpPr>
          <p:spPr>
            <a:xfrm>
              <a:off x="1524" y="64008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6" name="Google Shape;226;p36"/>
            <p:cNvCxnSpPr/>
            <p:nvPr/>
          </p:nvCxnSpPr>
          <p:spPr>
            <a:xfrm>
              <a:off x="1524" y="60579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7" name="Google Shape;227;p36"/>
            <p:cNvCxnSpPr/>
            <p:nvPr/>
          </p:nvCxnSpPr>
          <p:spPr>
            <a:xfrm>
              <a:off x="1524" y="5715000"/>
              <a:ext cx="12188952" cy="0"/>
            </a:xfrm>
            <a:prstGeom prst="straightConnector1">
              <a:avLst/>
            </a:prstGeom>
            <a:noFill/>
            <a:ln cap="rnd" cmpd="sng" w="9525">
              <a:solidFill>
                <a:srgbClr val="003092">
                  <a:alpha val="60000"/>
                </a:srgbClr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228" name="Google Shape;228;p36"/>
          <p:cNvGrpSpPr/>
          <p:nvPr/>
        </p:nvGrpSpPr>
        <p:grpSpPr>
          <a:xfrm>
            <a:off x="370332" y="339469"/>
            <a:ext cx="8403336" cy="4403981"/>
            <a:chOff x="493776" y="502920"/>
            <a:chExt cx="11204448" cy="5943600"/>
          </a:xfrm>
        </p:grpSpPr>
        <p:sp>
          <p:nvSpPr>
            <p:cNvPr id="229" name="Google Shape;229;p36"/>
            <p:cNvSpPr/>
            <p:nvPr/>
          </p:nvSpPr>
          <p:spPr>
            <a:xfrm>
              <a:off x="10984992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6"/>
            <p:cNvSpPr/>
            <p:nvPr/>
          </p:nvSpPr>
          <p:spPr>
            <a:xfrm flipH="1">
              <a:off x="493776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6"/>
            <p:cNvSpPr/>
            <p:nvPr/>
          </p:nvSpPr>
          <p:spPr>
            <a:xfrm flipH="1">
              <a:off x="1447523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6"/>
            <p:cNvSpPr/>
            <p:nvPr/>
          </p:nvSpPr>
          <p:spPr>
            <a:xfrm flipH="1">
              <a:off x="2401270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36"/>
            <p:cNvSpPr/>
            <p:nvPr/>
          </p:nvSpPr>
          <p:spPr>
            <a:xfrm flipH="1">
              <a:off x="3355017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36"/>
            <p:cNvSpPr/>
            <p:nvPr/>
          </p:nvSpPr>
          <p:spPr>
            <a:xfrm flipH="1">
              <a:off x="4308764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36"/>
            <p:cNvSpPr/>
            <p:nvPr/>
          </p:nvSpPr>
          <p:spPr>
            <a:xfrm flipH="1">
              <a:off x="5262511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6"/>
            <p:cNvSpPr/>
            <p:nvPr/>
          </p:nvSpPr>
          <p:spPr>
            <a:xfrm flipH="1">
              <a:off x="6216258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6"/>
            <p:cNvSpPr/>
            <p:nvPr/>
          </p:nvSpPr>
          <p:spPr>
            <a:xfrm flipH="1">
              <a:off x="7170005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6"/>
            <p:cNvSpPr/>
            <p:nvPr/>
          </p:nvSpPr>
          <p:spPr>
            <a:xfrm flipH="1">
              <a:off x="8123752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6"/>
            <p:cNvSpPr/>
            <p:nvPr/>
          </p:nvSpPr>
          <p:spPr>
            <a:xfrm flipH="1">
              <a:off x="9077499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6"/>
            <p:cNvSpPr/>
            <p:nvPr/>
          </p:nvSpPr>
          <p:spPr>
            <a:xfrm flipH="1">
              <a:off x="10031246" y="502920"/>
              <a:ext cx="713232" cy="5943600"/>
            </a:xfrm>
            <a:prstGeom prst="rect">
              <a:avLst/>
            </a:prstGeom>
            <a:solidFill>
              <a:srgbClr val="EE68DB">
                <a:alpha val="20000"/>
              </a:srgb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1" name="Google Shape;241;p36"/>
          <p:cNvGrpSpPr/>
          <p:nvPr/>
        </p:nvGrpSpPr>
        <p:grpSpPr>
          <a:xfrm>
            <a:off x="637794" y="0"/>
            <a:ext cx="7868412" cy="5143500"/>
            <a:chOff x="850392" y="4574"/>
            <a:chExt cx="10491216" cy="6858000"/>
          </a:xfrm>
        </p:grpSpPr>
        <p:cxnSp>
          <p:nvCxnSpPr>
            <p:cNvPr id="242" name="Google Shape;242;p36"/>
            <p:cNvCxnSpPr/>
            <p:nvPr/>
          </p:nvCxnSpPr>
          <p:spPr>
            <a:xfrm>
              <a:off x="11341608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3" name="Google Shape;243;p36"/>
            <p:cNvCxnSpPr/>
            <p:nvPr/>
          </p:nvCxnSpPr>
          <p:spPr>
            <a:xfrm>
              <a:off x="850392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4" name="Google Shape;244;p36"/>
            <p:cNvCxnSpPr/>
            <p:nvPr/>
          </p:nvCxnSpPr>
          <p:spPr>
            <a:xfrm>
              <a:off x="1804139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5" name="Google Shape;245;p36"/>
            <p:cNvCxnSpPr/>
            <p:nvPr/>
          </p:nvCxnSpPr>
          <p:spPr>
            <a:xfrm>
              <a:off x="2757886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6" name="Google Shape;246;p36"/>
            <p:cNvCxnSpPr/>
            <p:nvPr/>
          </p:nvCxnSpPr>
          <p:spPr>
            <a:xfrm>
              <a:off x="3711633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7" name="Google Shape;247;p36"/>
            <p:cNvCxnSpPr/>
            <p:nvPr/>
          </p:nvCxnSpPr>
          <p:spPr>
            <a:xfrm>
              <a:off x="4665380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8" name="Google Shape;248;p36"/>
            <p:cNvCxnSpPr/>
            <p:nvPr/>
          </p:nvCxnSpPr>
          <p:spPr>
            <a:xfrm>
              <a:off x="5619127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9" name="Google Shape;249;p36"/>
            <p:cNvCxnSpPr/>
            <p:nvPr/>
          </p:nvCxnSpPr>
          <p:spPr>
            <a:xfrm>
              <a:off x="6572874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0" name="Google Shape;250;p36"/>
            <p:cNvCxnSpPr/>
            <p:nvPr/>
          </p:nvCxnSpPr>
          <p:spPr>
            <a:xfrm>
              <a:off x="7526621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1" name="Google Shape;251;p36"/>
            <p:cNvCxnSpPr/>
            <p:nvPr/>
          </p:nvCxnSpPr>
          <p:spPr>
            <a:xfrm>
              <a:off x="8480368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2" name="Google Shape;252;p36"/>
            <p:cNvCxnSpPr/>
            <p:nvPr/>
          </p:nvCxnSpPr>
          <p:spPr>
            <a:xfrm>
              <a:off x="9434115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3" name="Google Shape;253;p36"/>
            <p:cNvCxnSpPr/>
            <p:nvPr/>
          </p:nvCxnSpPr>
          <p:spPr>
            <a:xfrm>
              <a:off x="10387862" y="4574"/>
              <a:ext cx="0" cy="6858000"/>
            </a:xfrm>
            <a:prstGeom prst="straightConnector1">
              <a:avLst/>
            </a:prstGeom>
            <a:noFill/>
            <a:ln cap="rnd" cmpd="sng" w="9525">
              <a:solidFill>
                <a:srgbClr val="EF3DD6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54" name="Google Shape;254;p36"/>
          <p:cNvGrpSpPr/>
          <p:nvPr/>
        </p:nvGrpSpPr>
        <p:grpSpPr>
          <a:xfrm>
            <a:off x="0" y="33"/>
            <a:ext cx="9144001" cy="5140036"/>
            <a:chOff x="0" y="44"/>
            <a:chExt cx="12192002" cy="6853382"/>
          </a:xfrm>
        </p:grpSpPr>
        <p:sp>
          <p:nvSpPr>
            <p:cNvPr id="255" name="Google Shape;255;p36"/>
            <p:cNvSpPr/>
            <p:nvPr/>
          </p:nvSpPr>
          <p:spPr>
            <a:xfrm>
              <a:off x="0" y="6324610"/>
              <a:ext cx="12192000" cy="528816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6"/>
            <p:cNvSpPr/>
            <p:nvPr/>
          </p:nvSpPr>
          <p:spPr>
            <a:xfrm rot="5400000">
              <a:off x="-3166344" y="3170918"/>
              <a:ext cx="6824941" cy="49225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6"/>
            <p:cNvSpPr/>
            <p:nvPr/>
          </p:nvSpPr>
          <p:spPr>
            <a:xfrm rot="5400000">
              <a:off x="8533405" y="3170918"/>
              <a:ext cx="6824941" cy="49225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0" y="44"/>
              <a:ext cx="12192000" cy="45218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0" y="1234953"/>
              <a:ext cx="12192000" cy="3017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ubtitle Only 1">
  <p:cSld name="1_Title and Subtitle Only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7"/>
          <p:cNvSpPr txBox="1"/>
          <p:nvPr>
            <p:ph type="title"/>
          </p:nvPr>
        </p:nvSpPr>
        <p:spPr>
          <a:xfrm>
            <a:off x="359845" y="167021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2" name="Google Shape;262;p37"/>
          <p:cNvSpPr txBox="1"/>
          <p:nvPr>
            <p:ph idx="1" type="subTitle"/>
          </p:nvPr>
        </p:nvSpPr>
        <p:spPr>
          <a:xfrm>
            <a:off x="359844" y="747604"/>
            <a:ext cx="8413875" cy="2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 sz="1800"/>
            </a:lvl1pPr>
            <a:lvl2pPr lvl="1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lvl="3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​"/>
              <a:defRPr/>
            </a:lvl6pPr>
            <a:lvl7pPr lvl="6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​"/>
              <a:defRPr/>
            </a:lvl7pPr>
            <a:lvl8pPr lvl="7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400"/>
              <a:buChar char="–"/>
              <a:defRPr/>
            </a:lvl9pPr>
          </a:lstStyle>
          <a:p/>
        </p:txBody>
      </p:sp>
      <p:grpSp>
        <p:nvGrpSpPr>
          <p:cNvPr id="263" name="Google Shape;263;p37"/>
          <p:cNvGrpSpPr/>
          <p:nvPr/>
        </p:nvGrpSpPr>
        <p:grpSpPr>
          <a:xfrm>
            <a:off x="6178672" y="2467501"/>
            <a:ext cx="687611" cy="737271"/>
            <a:chOff x="6690632" y="7634127"/>
            <a:chExt cx="1801914" cy="1932052"/>
          </a:xfrm>
        </p:grpSpPr>
        <p:sp>
          <p:nvSpPr>
            <p:cNvPr id="264" name="Google Shape;264;p37"/>
            <p:cNvSpPr/>
            <p:nvPr/>
          </p:nvSpPr>
          <p:spPr>
            <a:xfrm>
              <a:off x="6690632" y="8465010"/>
              <a:ext cx="1801914" cy="1101169"/>
            </a:xfrm>
            <a:custGeom>
              <a:rect b="b" l="l" r="r" t="t"/>
              <a:pathLst>
                <a:path extrusionOk="0" h="1101169" w="1801914">
                  <a:moveTo>
                    <a:pt x="1881999" y="450479"/>
                  </a:moveTo>
                  <a:cubicBezTo>
                    <a:pt x="1881999" y="200213"/>
                    <a:pt x="1681787" y="0"/>
                    <a:pt x="1441531" y="0"/>
                  </a:cubicBezTo>
                  <a:cubicBezTo>
                    <a:pt x="1341425" y="0"/>
                    <a:pt x="1241319" y="30032"/>
                    <a:pt x="1161234" y="100106"/>
                  </a:cubicBezTo>
                  <a:cubicBezTo>
                    <a:pt x="1091159" y="70074"/>
                    <a:pt x="1021085" y="60064"/>
                    <a:pt x="941000" y="60064"/>
                  </a:cubicBezTo>
                  <a:cubicBezTo>
                    <a:pt x="860915" y="60064"/>
                    <a:pt x="790840" y="80085"/>
                    <a:pt x="720766" y="100106"/>
                  </a:cubicBezTo>
                  <a:cubicBezTo>
                    <a:pt x="640681" y="30032"/>
                    <a:pt x="540574" y="0"/>
                    <a:pt x="440468" y="0"/>
                  </a:cubicBezTo>
                  <a:cubicBezTo>
                    <a:pt x="190202" y="0"/>
                    <a:pt x="0" y="200213"/>
                    <a:pt x="0" y="450479"/>
                  </a:cubicBezTo>
                  <a:lnTo>
                    <a:pt x="0" y="820872"/>
                  </a:lnTo>
                  <a:lnTo>
                    <a:pt x="370393" y="820872"/>
                  </a:lnTo>
                  <a:lnTo>
                    <a:pt x="370393" y="1111180"/>
                  </a:lnTo>
                  <a:lnTo>
                    <a:pt x="1511606" y="1111180"/>
                  </a:lnTo>
                  <a:lnTo>
                    <a:pt x="1511606" y="820872"/>
                  </a:lnTo>
                  <a:lnTo>
                    <a:pt x="1881999" y="820872"/>
                  </a:lnTo>
                  <a:lnTo>
                    <a:pt x="1881999" y="450479"/>
                  </a:lnTo>
                  <a:lnTo>
                    <a:pt x="1881999" y="450479"/>
                  </a:lnTo>
                  <a:lnTo>
                    <a:pt x="1881999" y="450479"/>
                  </a:lnTo>
                  <a:close/>
                  <a:moveTo>
                    <a:pt x="120128" y="700744"/>
                  </a:moveTo>
                  <a:lnTo>
                    <a:pt x="120128" y="460489"/>
                  </a:lnTo>
                  <a:cubicBezTo>
                    <a:pt x="120128" y="280298"/>
                    <a:pt x="270287" y="130138"/>
                    <a:pt x="440468" y="130138"/>
                  </a:cubicBezTo>
                  <a:cubicBezTo>
                    <a:pt x="500532" y="130138"/>
                    <a:pt x="560596" y="150160"/>
                    <a:pt x="600638" y="180191"/>
                  </a:cubicBezTo>
                  <a:cubicBezTo>
                    <a:pt x="460489" y="280298"/>
                    <a:pt x="360383" y="460489"/>
                    <a:pt x="360383" y="650691"/>
                  </a:cubicBezTo>
                  <a:lnTo>
                    <a:pt x="360383" y="710755"/>
                  </a:lnTo>
                  <a:lnTo>
                    <a:pt x="120128" y="700744"/>
                  </a:lnTo>
                  <a:lnTo>
                    <a:pt x="120128" y="700744"/>
                  </a:lnTo>
                  <a:lnTo>
                    <a:pt x="120128" y="700744"/>
                  </a:lnTo>
                  <a:close/>
                  <a:moveTo>
                    <a:pt x="1391478" y="991053"/>
                  </a:moveTo>
                  <a:lnTo>
                    <a:pt x="490521" y="991053"/>
                  </a:lnTo>
                  <a:lnTo>
                    <a:pt x="490521" y="640680"/>
                  </a:lnTo>
                  <a:cubicBezTo>
                    <a:pt x="490521" y="390414"/>
                    <a:pt x="690734" y="180191"/>
                    <a:pt x="941000" y="180191"/>
                  </a:cubicBezTo>
                  <a:cubicBezTo>
                    <a:pt x="1191266" y="180191"/>
                    <a:pt x="1391478" y="390414"/>
                    <a:pt x="1391478" y="640680"/>
                  </a:cubicBezTo>
                  <a:lnTo>
                    <a:pt x="1391478" y="991053"/>
                  </a:lnTo>
                  <a:lnTo>
                    <a:pt x="1391478" y="991053"/>
                  </a:lnTo>
                  <a:lnTo>
                    <a:pt x="1391478" y="991053"/>
                  </a:lnTo>
                  <a:close/>
                  <a:moveTo>
                    <a:pt x="1761872" y="700744"/>
                  </a:moveTo>
                  <a:lnTo>
                    <a:pt x="1511606" y="700744"/>
                  </a:lnTo>
                  <a:lnTo>
                    <a:pt x="1511606" y="640680"/>
                  </a:lnTo>
                  <a:cubicBezTo>
                    <a:pt x="1511606" y="450479"/>
                    <a:pt x="1421510" y="270287"/>
                    <a:pt x="1271351" y="170181"/>
                  </a:cubicBezTo>
                  <a:cubicBezTo>
                    <a:pt x="1321404" y="140149"/>
                    <a:pt x="1381468" y="120127"/>
                    <a:pt x="1431521" y="120127"/>
                  </a:cubicBezTo>
                  <a:cubicBezTo>
                    <a:pt x="1611712" y="120127"/>
                    <a:pt x="1751861" y="270287"/>
                    <a:pt x="1751861" y="450479"/>
                  </a:cubicBezTo>
                  <a:lnTo>
                    <a:pt x="1751861" y="700744"/>
                  </a:lnTo>
                  <a:lnTo>
                    <a:pt x="1761872" y="700744"/>
                  </a:lnTo>
                  <a:lnTo>
                    <a:pt x="1761872" y="700744"/>
                  </a:lnTo>
                  <a:close/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7"/>
            <p:cNvSpPr/>
            <p:nvPr/>
          </p:nvSpPr>
          <p:spPr>
            <a:xfrm>
              <a:off x="6820266" y="7634127"/>
              <a:ext cx="1601701" cy="800850"/>
            </a:xfrm>
            <a:custGeom>
              <a:rect b="b" l="l" r="r" t="t"/>
              <a:pathLst>
                <a:path extrusionOk="0" h="800850" w="1601701">
                  <a:moveTo>
                    <a:pt x="310834" y="810861"/>
                  </a:moveTo>
                  <a:cubicBezTo>
                    <a:pt x="400930" y="810861"/>
                    <a:pt x="481015" y="770819"/>
                    <a:pt x="541079" y="710755"/>
                  </a:cubicBezTo>
                  <a:cubicBezTo>
                    <a:pt x="611153" y="780830"/>
                    <a:pt x="701249" y="820872"/>
                    <a:pt x="811366" y="820872"/>
                  </a:cubicBezTo>
                  <a:cubicBezTo>
                    <a:pt x="911472" y="820872"/>
                    <a:pt x="1011579" y="780830"/>
                    <a:pt x="1081653" y="710755"/>
                  </a:cubicBezTo>
                  <a:cubicBezTo>
                    <a:pt x="1141717" y="770819"/>
                    <a:pt x="1221802" y="810861"/>
                    <a:pt x="1311898" y="810861"/>
                  </a:cubicBezTo>
                  <a:cubicBezTo>
                    <a:pt x="1482079" y="810861"/>
                    <a:pt x="1622228" y="670713"/>
                    <a:pt x="1622228" y="490521"/>
                  </a:cubicBezTo>
                  <a:cubicBezTo>
                    <a:pt x="1622228" y="310330"/>
                    <a:pt x="1482079" y="170181"/>
                    <a:pt x="1311898" y="170181"/>
                  </a:cubicBezTo>
                  <a:cubicBezTo>
                    <a:pt x="1261845" y="170181"/>
                    <a:pt x="1211791" y="180192"/>
                    <a:pt x="1161738" y="210223"/>
                  </a:cubicBezTo>
                  <a:cubicBezTo>
                    <a:pt x="1091664" y="90096"/>
                    <a:pt x="961526" y="0"/>
                    <a:pt x="811366" y="0"/>
                  </a:cubicBezTo>
                  <a:cubicBezTo>
                    <a:pt x="661207" y="0"/>
                    <a:pt x="531068" y="80085"/>
                    <a:pt x="460994" y="210223"/>
                  </a:cubicBezTo>
                  <a:cubicBezTo>
                    <a:pt x="410941" y="180192"/>
                    <a:pt x="360888" y="170181"/>
                    <a:pt x="310834" y="170181"/>
                  </a:cubicBezTo>
                  <a:cubicBezTo>
                    <a:pt x="140654" y="170181"/>
                    <a:pt x="505" y="310330"/>
                    <a:pt x="505" y="490521"/>
                  </a:cubicBezTo>
                  <a:cubicBezTo>
                    <a:pt x="-9506" y="670713"/>
                    <a:pt x="130643" y="810861"/>
                    <a:pt x="310834" y="810861"/>
                  </a:cubicBezTo>
                  <a:moveTo>
                    <a:pt x="1301887" y="300319"/>
                  </a:moveTo>
                  <a:cubicBezTo>
                    <a:pt x="1412004" y="300319"/>
                    <a:pt x="1492089" y="390415"/>
                    <a:pt x="1492089" y="500532"/>
                  </a:cubicBezTo>
                  <a:cubicBezTo>
                    <a:pt x="1492089" y="610649"/>
                    <a:pt x="1401994" y="700744"/>
                    <a:pt x="1301887" y="700744"/>
                  </a:cubicBezTo>
                  <a:cubicBezTo>
                    <a:pt x="1241823" y="700744"/>
                    <a:pt x="1191770" y="670713"/>
                    <a:pt x="1151728" y="620659"/>
                  </a:cubicBezTo>
                  <a:cubicBezTo>
                    <a:pt x="1181760" y="560596"/>
                    <a:pt x="1211791" y="490521"/>
                    <a:pt x="1211791" y="420447"/>
                  </a:cubicBezTo>
                  <a:cubicBezTo>
                    <a:pt x="1211791" y="390415"/>
                    <a:pt x="1211791" y="360383"/>
                    <a:pt x="1201781" y="340362"/>
                  </a:cubicBezTo>
                  <a:cubicBezTo>
                    <a:pt x="1221802" y="310330"/>
                    <a:pt x="1261845" y="300319"/>
                    <a:pt x="1301887" y="300319"/>
                  </a:cubicBezTo>
                  <a:moveTo>
                    <a:pt x="801355" y="130138"/>
                  </a:moveTo>
                  <a:cubicBezTo>
                    <a:pt x="951515" y="130138"/>
                    <a:pt x="1081653" y="260277"/>
                    <a:pt x="1081653" y="410436"/>
                  </a:cubicBezTo>
                  <a:cubicBezTo>
                    <a:pt x="1081653" y="570606"/>
                    <a:pt x="961526" y="690734"/>
                    <a:pt x="801355" y="690734"/>
                  </a:cubicBezTo>
                  <a:cubicBezTo>
                    <a:pt x="651196" y="690734"/>
                    <a:pt x="521058" y="560596"/>
                    <a:pt x="521058" y="410436"/>
                  </a:cubicBezTo>
                  <a:cubicBezTo>
                    <a:pt x="531068" y="260277"/>
                    <a:pt x="651196" y="130138"/>
                    <a:pt x="801355" y="130138"/>
                  </a:cubicBezTo>
                  <a:moveTo>
                    <a:pt x="310834" y="300319"/>
                  </a:moveTo>
                  <a:cubicBezTo>
                    <a:pt x="350877" y="300319"/>
                    <a:pt x="380909" y="310330"/>
                    <a:pt x="410941" y="330351"/>
                  </a:cubicBezTo>
                  <a:cubicBezTo>
                    <a:pt x="400930" y="360383"/>
                    <a:pt x="400930" y="390415"/>
                    <a:pt x="400930" y="410436"/>
                  </a:cubicBezTo>
                  <a:cubicBezTo>
                    <a:pt x="400930" y="490521"/>
                    <a:pt x="420951" y="550585"/>
                    <a:pt x="460994" y="610649"/>
                  </a:cubicBezTo>
                  <a:cubicBezTo>
                    <a:pt x="420951" y="660702"/>
                    <a:pt x="370898" y="690734"/>
                    <a:pt x="310834" y="690734"/>
                  </a:cubicBezTo>
                  <a:cubicBezTo>
                    <a:pt x="200717" y="690734"/>
                    <a:pt x="120632" y="600638"/>
                    <a:pt x="120632" y="490521"/>
                  </a:cubicBezTo>
                  <a:cubicBezTo>
                    <a:pt x="120632" y="390415"/>
                    <a:pt x="200717" y="300319"/>
                    <a:pt x="310834" y="300319"/>
                  </a:cubicBezTo>
                </a:path>
              </a:pathLst>
            </a:custGeom>
            <a:solidFill>
              <a:schemeClr val="lt1">
                <a:alpha val="80000"/>
              </a:schemeClr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25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59845" y="167021"/>
            <a:ext cx="8413824" cy="594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59845" y="1152525"/>
            <a:ext cx="8401965" cy="3590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dk2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314325" y="4840304"/>
            <a:ext cx="5263979" cy="17312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r>
              <a:rPr b="0" i="0" lang="pt-BR" sz="7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DocuSign CONFIDENTIAL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594">
          <p15:clr>
            <a:srgbClr val="F26B43"/>
          </p15:clr>
        </p15:guide>
        <p15:guide id="2" pos="226">
          <p15:clr>
            <a:srgbClr val="F26B43"/>
          </p15:clr>
        </p15:guide>
        <p15:guide id="3" pos="5528">
          <p15:clr>
            <a:srgbClr val="F26B43"/>
          </p15:clr>
        </p15:guide>
        <p15:guide id="4" orient="horz" pos="216">
          <p15:clr>
            <a:srgbClr val="F26B43"/>
          </p15:clr>
        </p15:guide>
        <p15:guide id="5" orient="horz" pos="726">
          <p15:clr>
            <a:srgbClr val="F26B43"/>
          </p15:clr>
        </p15:guide>
        <p15:guide id="6" orient="horz" pos="3240">
          <p15:clr>
            <a:srgbClr val="F26B43"/>
          </p15:clr>
        </p15:guide>
        <p15:guide id="7" orient="horz" pos="2988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  <p15:guide id="10" pos="5760">
          <p15:clr>
            <a:srgbClr val="F26B43"/>
          </p15:clr>
        </p15:guide>
        <p15:guide id="11" orient="horz" pos="468">
          <p15:clr>
            <a:srgbClr val="F26B43"/>
          </p15:clr>
        </p15:guide>
        <p15:guide id="12" pos="2826">
          <p15:clr>
            <a:srgbClr val="F26B43"/>
          </p15:clr>
        </p15:guide>
        <p15:guide id="13" pos="2934">
          <p15:clr>
            <a:srgbClr val="F26B43"/>
          </p15:clr>
        </p15:guide>
        <p15:guide id="14" pos="1926">
          <p15:clr>
            <a:srgbClr val="F26B43"/>
          </p15:clr>
        </p15:guide>
        <p15:guide id="15" pos="2034">
          <p15:clr>
            <a:srgbClr val="F26B43"/>
          </p15:clr>
        </p15:guide>
        <p15:guide id="16" pos="3834">
          <p15:clr>
            <a:srgbClr val="F26B43"/>
          </p15:clr>
        </p15:guide>
        <p15:guide id="17" pos="37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evelopers.docusign.com/docs/esign-rest-api/esign101/auth/" TargetMode="External"/><Relationship Id="rId4" Type="http://schemas.openxmlformats.org/officeDocument/2006/relationships/hyperlink" Target="https://developers.docusign.com/docs/esign-rest-api/how-to/require-access-code-recipient/" TargetMode="External"/><Relationship Id="rId5" Type="http://schemas.openxmlformats.org/officeDocument/2006/relationships/hyperlink" Target="https://developers.docusign.com/docs/esign-rest-api/how-to/require-access-code-recipient/" TargetMode="External"/><Relationship Id="rId6" Type="http://schemas.openxmlformats.org/officeDocument/2006/relationships/hyperlink" Target="https://developers.docusign.com/docs/esign-rest-api/how-to/phone-auth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evelopers.docusign.com/docs/esign-rest-api/reference/envelopes/envelopes/create/" TargetMode="External"/><Relationship Id="rId4" Type="http://schemas.openxmlformats.org/officeDocument/2006/relationships/hyperlink" Target="https://developers.docusign.com/docs/esign-rest-api/esign101/auth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evelopers.docusign.com/docs/esign-rest-api/reference/envelopes/envelopes/create/" TargetMode="External"/><Relationship Id="rId4" Type="http://schemas.openxmlformats.org/officeDocument/2006/relationships/hyperlink" Target="https://developers.docusign.com/docs/esign-rest-api/esign101/auth/" TargetMode="External"/><Relationship Id="rId5" Type="http://schemas.openxmlformats.org/officeDocument/2006/relationships/slide" Target="/ppt/slides/slide28.xml"/><Relationship Id="rId6" Type="http://schemas.openxmlformats.org/officeDocument/2006/relationships/slide" Target="/ppt/slides/slide28.xml"/><Relationship Id="rId7" Type="http://schemas.openxmlformats.org/officeDocument/2006/relationships/slide" Target="/ppt/slides/slide28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upport.docusign.com/s/document-item?language=pt_BR&amp;bundleId=gav1643676262430&amp;topicId=hak1578456316043.html&amp;_LANG=ptbr" TargetMode="External"/><Relationship Id="rId4" Type="http://schemas.openxmlformats.org/officeDocument/2006/relationships/hyperlink" Target="https://developers.docusign.com/docs/esign-rest-api/how-to/send-envelope-to-in-person-signer/" TargetMode="External"/><Relationship Id="rId9" Type="http://schemas.openxmlformats.org/officeDocument/2006/relationships/hyperlink" Target="https://developers.docusign.com/docs/esign-rest-api/reference/envelopes/envelopes/get/" TargetMode="External"/><Relationship Id="rId5" Type="http://schemas.openxmlformats.org/officeDocument/2006/relationships/hyperlink" Target="https://developers.docusign.com/docs/esign-rest-api/how-to/send-envelope-to-in-person-signer/" TargetMode="External"/><Relationship Id="rId6" Type="http://schemas.openxmlformats.org/officeDocument/2006/relationships/hyperlink" Target="https://developers.docusign.com/platform/webhooks/connect/" TargetMode="External"/><Relationship Id="rId7" Type="http://schemas.openxmlformats.org/officeDocument/2006/relationships/hyperlink" Target="https://developers.docusign.com/platform/webhooks/connect/" TargetMode="External"/><Relationship Id="rId8" Type="http://schemas.openxmlformats.org/officeDocument/2006/relationships/hyperlink" Target="https://developers.docusign.com/platform/webhooks/connect/" TargetMode="External"/><Relationship Id="rId11" Type="http://schemas.openxmlformats.org/officeDocument/2006/relationships/hyperlink" Target="https://developers.docusign.com/docs/esign-rest-api/esign101/auth/" TargetMode="External"/><Relationship Id="rId10" Type="http://schemas.openxmlformats.org/officeDocument/2006/relationships/hyperlink" Target="https://developers.docusign.com/platform/api-guidelines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youtu.be/r3Kyst1XKv4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evelopers.docusign.com/platform/api-guidelines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evelopers.docusign.com/docs/esign-rest-api/sdk-tools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upport.docusign.com/br/login?from=/br/caseOverview" TargetMode="External"/><Relationship Id="rId4" Type="http://schemas.openxmlformats.org/officeDocument/2006/relationships/hyperlink" Target="https://developers.docusign.com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evelopers.docusign.com/partner/integration-guide/auth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5.xml"/><Relationship Id="rId4" Type="http://schemas.openxmlformats.org/officeDocument/2006/relationships/slide" Target="/ppt/slides/slide3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6.xml"/><Relationship Id="rId4" Type="http://schemas.openxmlformats.org/officeDocument/2006/relationships/image" Target="../media/image10.png"/><Relationship Id="rId5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7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8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9.xml"/><Relationship Id="rId4" Type="http://schemas.openxmlformats.org/officeDocument/2006/relationships/hyperlink" Target="http://www.docusign.com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11.xml"/><Relationship Id="rId4" Type="http://schemas.openxmlformats.org/officeDocument/2006/relationships/slide" Target="/ppt/slides/slide11.xml"/><Relationship Id="rId5" Type="http://schemas.openxmlformats.org/officeDocument/2006/relationships/slide" Target="/ppt/slides/slide11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12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1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evelopers.docusign.com/docs/esign-rest-api/" TargetMode="External"/><Relationship Id="rId4" Type="http://schemas.openxmlformats.org/officeDocument/2006/relationships/hyperlink" Target="https://www.docusign.com/blog/dsdev-please-mr-postman" TargetMode="External"/><Relationship Id="rId5" Type="http://schemas.openxmlformats.org/officeDocument/2006/relationships/hyperlink" Target="https://developers.docusign.com/docs/esign-rest-api/esign101/auth/" TargetMode="External"/><Relationship Id="rId6" Type="http://schemas.openxmlformats.org/officeDocument/2006/relationships/hyperlink" Target="https://developers.docusign.com/platform/webhooks/connect/" TargetMode="External"/><Relationship Id="rId7" Type="http://schemas.openxmlformats.org/officeDocument/2006/relationships/hyperlink" Target="https://developers.docusign.com/docs/esign-rest-api/sdk-tools/" TargetMode="External"/><Relationship Id="rId8" Type="http://schemas.openxmlformats.org/officeDocument/2006/relationships/hyperlink" Target="https://apirequestbuilder.docusign.com/" TargetMode="Externa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developers.docusign.com/docs/esign-rest-api/esign101/concepts/tabs/fixed/" TargetMode="External"/><Relationship Id="rId4" Type="http://schemas.openxmlformats.org/officeDocument/2006/relationships/hyperlink" Target="https://developers.docusign.com/docs/esign-soap-api/esign101/anchor-tagging/using-anchor-tags/" TargetMode="External"/><Relationship Id="rId5" Type="http://schemas.openxmlformats.org/officeDocument/2006/relationships/image" Target="../media/image9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developers.docusign.com/docs/esign-rest-api/esign101/concepts/tabs/fixed/" TargetMode="External"/><Relationship Id="rId4" Type="http://schemas.openxmlformats.org/officeDocument/2006/relationships/hyperlink" Target="https://developers.docusign.com/docs/esign-soap-api/esign101/anchor-tagging/using-anchor-tags/" TargetMode="External"/><Relationship Id="rId5" Type="http://schemas.openxmlformats.org/officeDocument/2006/relationships/image" Target="../media/image6.png"/><Relationship Id="rId6" Type="http://schemas.openxmlformats.org/officeDocument/2006/relationships/hyperlink" Target="https://www.youtube.com/watch?v=__oh01KRM3s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.png"/><Relationship Id="rId4" Type="http://schemas.openxmlformats.org/officeDocument/2006/relationships/hyperlink" Target="https://developers.docusign.com/docs/esign-rest-api/esign101/auth/" TargetMode="External"/><Relationship Id="rId5" Type="http://schemas.openxmlformats.org/officeDocument/2006/relationships/hyperlink" Target="https://developers.docusign.com/platform/auth/jwt/jwt-get-token/" TargetMode="External"/><Relationship Id="rId6" Type="http://schemas.openxmlformats.org/officeDocument/2006/relationships/hyperlink" Target="https://developers.docusign.com/platform/auth/authcode/authcode-get-token/" TargetMode="External"/><Relationship Id="rId7" Type="http://schemas.openxmlformats.org/officeDocument/2006/relationships/hyperlink" Target="https://developers.docusign.com/platform/auth/implicit/implicit-get-token/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developers.docusign.com/docs/esign-rest-api/go-live/" TargetMode="External"/><Relationship Id="rId4" Type="http://schemas.openxmlformats.org/officeDocument/2006/relationships/image" Target="../media/image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evelopers.docusign.com/docs/esign-rest-api/reference/envelopes/envelopes/create/" TargetMode="External"/><Relationship Id="rId4" Type="http://schemas.openxmlformats.org/officeDocument/2006/relationships/hyperlink" Target="https://developers.docusign.com/platform/webhooks/connect/" TargetMode="External"/><Relationship Id="rId9" Type="http://schemas.openxmlformats.org/officeDocument/2006/relationships/hyperlink" Target="https://developers.docusign.com/docs/esign-rest-api/esign101/auth/" TargetMode="External"/><Relationship Id="rId5" Type="http://schemas.openxmlformats.org/officeDocument/2006/relationships/hyperlink" Target="https://developers.docusign.com/platform/webhooks/connect/" TargetMode="External"/><Relationship Id="rId6" Type="http://schemas.openxmlformats.org/officeDocument/2006/relationships/hyperlink" Target="https://developers.docusign.com/platform/webhooks/connect/" TargetMode="External"/><Relationship Id="rId7" Type="http://schemas.openxmlformats.org/officeDocument/2006/relationships/hyperlink" Target="https://developers.docusign.com/docs/esign-rest-api/reference/envelopes/envelopes/get/" TargetMode="External"/><Relationship Id="rId8" Type="http://schemas.openxmlformats.org/officeDocument/2006/relationships/hyperlink" Target="https://developers.docusign.com/platform/api-guideline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evelopers.docusign.com/docs/esign-rest-api/how-to/request-signature-template-remote/" TargetMode="External"/><Relationship Id="rId4" Type="http://schemas.openxmlformats.org/officeDocument/2006/relationships/hyperlink" Target="https://developers.docusign.com/docs/esign-rest-api/esign101/auth/" TargetMode="External"/><Relationship Id="rId5" Type="http://schemas.openxmlformats.org/officeDocument/2006/relationships/hyperlink" Target="https://developers.docusign.com/docs/esign-rest-api/esign101/concepts/tabs/prefilled-tabs/" TargetMode="External"/><Relationship Id="rId6" Type="http://schemas.openxmlformats.org/officeDocument/2006/relationships/hyperlink" Target="https://developers.docusign.com/platform/webhooks/connect/" TargetMode="External"/><Relationship Id="rId7" Type="http://schemas.openxmlformats.org/officeDocument/2006/relationships/hyperlink" Target="https://developers.docusign.com/docs/esign-rest-api/reference/envelopes/envelopes/get/" TargetMode="External"/><Relationship Id="rId8" Type="http://schemas.openxmlformats.org/officeDocument/2006/relationships/hyperlink" Target="https://developers.docusign.com/platform/api-guideline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upport.docusign.com/s/document-item?language=pt_BR&amp;bundleId=oeq1643226594604&amp;topicId=xsv1578456332922.html&amp;_LANG=ptbr" TargetMode="External"/><Relationship Id="rId4" Type="http://schemas.openxmlformats.org/officeDocument/2006/relationships/hyperlink" Target="https://developers.docusign.com/docs/esign-rest-api/reference/envelopes/envelopes/update/" TargetMode="External"/><Relationship Id="rId5" Type="http://schemas.openxmlformats.org/officeDocument/2006/relationships/hyperlink" Target="https://developers.docusign.com/docs/esign-rest-api/reference/envelopes/envelopes/update/" TargetMode="External"/><Relationship Id="rId6" Type="http://schemas.openxmlformats.org/officeDocument/2006/relationships/hyperlink" Target="https://developers.docusign.com/docs/esign-rest-api/reference/envelopes/envelopes/update/" TargetMode="External"/><Relationship Id="rId7" Type="http://schemas.openxmlformats.org/officeDocument/2006/relationships/hyperlink" Target="https://developers.docusign.com/docs/esign-rest-api/reference/envelopes/enveloperecipients/create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evelopers.docusign.com/docs/esign-rest-api/esign101/auth/" TargetMode="External"/><Relationship Id="rId4" Type="http://schemas.openxmlformats.org/officeDocument/2006/relationships/hyperlink" Target="https://developers.docusign.com/docs/esign-rest-api/how-to/embedded-sending/" TargetMode="External"/><Relationship Id="rId5" Type="http://schemas.openxmlformats.org/officeDocument/2006/relationships/hyperlink" Target="https://developers.docusign.com/docs/esign-rest-api/how-to/embedded-sending/" TargetMode="External"/><Relationship Id="rId6" Type="http://schemas.openxmlformats.org/officeDocument/2006/relationships/hyperlink" Target="https://developers.docusign.com/docs/esign-rest-api/how-to/embedded-sending/" TargetMode="External"/><Relationship Id="rId7" Type="http://schemas.openxmlformats.org/officeDocument/2006/relationships/hyperlink" Target="https://developers.docusign.com/docs/esign-rest-api/reference/envelopes/envelopeviews/createsender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evelopers.docusign.com/docs/esign-rest-api/how-to/request-signature-in-app-embedded/" TargetMode="External"/><Relationship Id="rId4" Type="http://schemas.openxmlformats.org/officeDocument/2006/relationships/hyperlink" Target="https://developers.docusign.com/docs/esign-rest-api/esign101/auth/" TargetMode="External"/><Relationship Id="rId5" Type="http://schemas.openxmlformats.org/officeDocument/2006/relationships/hyperlink" Target="https://developers.docusign.com/docs/esign-rest-api/reference/envelopes/envelopeviews/createrecipi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8"/>
          <p:cNvSpPr txBox="1"/>
          <p:nvPr>
            <p:ph type="ctrTitle"/>
          </p:nvPr>
        </p:nvSpPr>
        <p:spPr>
          <a:xfrm>
            <a:off x="382191" y="1144830"/>
            <a:ext cx="7676167" cy="76225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pt-BR" sz="5000"/>
              <a:t>APIs eSignature</a:t>
            </a:r>
            <a:endParaRPr b="1" i="0" sz="5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8"/>
          <p:cNvSpPr txBox="1"/>
          <p:nvPr/>
        </p:nvSpPr>
        <p:spPr>
          <a:xfrm>
            <a:off x="358400" y="4105475"/>
            <a:ext cx="3571500" cy="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​"/>
            </a:pPr>
            <a:r>
              <a:rPr lang="pt-BR" sz="1200">
                <a:solidFill>
                  <a:schemeClr val="lt2"/>
                </a:solidFill>
              </a:rPr>
              <a:t>Solution Consulting: </a:t>
            </a:r>
            <a:endParaRPr sz="1200">
              <a:solidFill>
                <a:schemeClr val="lt2"/>
              </a:solidFill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​"/>
            </a:pPr>
            <a:r>
              <a:rPr lang="pt-BR" sz="1200">
                <a:solidFill>
                  <a:schemeClr val="lt2"/>
                </a:solidFill>
              </a:rPr>
              <a:t>Account Executive: </a:t>
            </a:r>
            <a:endParaRPr sz="1200">
              <a:solidFill>
                <a:schemeClr val="lt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A5A5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7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Criação de envelope com autenticação do usuário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40" name="Google Shape;440;p47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Ao criar um envelope, é possível exigir que o signatário se autentique com um código criado pela empresa ou SMS Token </a:t>
            </a:r>
            <a:r>
              <a:rPr lang="pt-BR" sz="1200"/>
              <a:t>(necessária contratação)</a:t>
            </a:r>
            <a:r>
              <a:rPr lang="pt-BR" sz="1400"/>
              <a:t>. 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441" name="Google Shape;441;p47"/>
          <p:cNvSpPr/>
          <p:nvPr/>
        </p:nvSpPr>
        <p:spPr>
          <a:xfrm>
            <a:off x="861175" y="14381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42" name="Google Shape;442;p47"/>
          <p:cNvSpPr/>
          <p:nvPr/>
        </p:nvSpPr>
        <p:spPr>
          <a:xfrm>
            <a:off x="861175" y="216463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43" name="Google Shape;443;p47"/>
          <p:cNvSpPr/>
          <p:nvPr/>
        </p:nvSpPr>
        <p:spPr>
          <a:xfrm>
            <a:off x="861175" y="28911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44" name="Google Shape;444;p47"/>
          <p:cNvSpPr/>
          <p:nvPr/>
        </p:nvSpPr>
        <p:spPr>
          <a:xfrm>
            <a:off x="2342950" y="36231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</a:rPr>
              <a:t>Criação de envelope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445" name="Google Shape;445;p47"/>
          <p:cNvSpPr/>
          <p:nvPr/>
        </p:nvSpPr>
        <p:spPr>
          <a:xfrm>
            <a:off x="5809638" y="28192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realiza a autenticação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46" name="Google Shape;446;p47"/>
          <p:cNvSpPr/>
          <p:nvPr/>
        </p:nvSpPr>
        <p:spPr>
          <a:xfrm>
            <a:off x="5809625" y="36231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o envelope por e-mail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47" name="Google Shape;447;p47"/>
          <p:cNvSpPr/>
          <p:nvPr/>
        </p:nvSpPr>
        <p:spPr>
          <a:xfrm>
            <a:off x="2342950" y="28911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48" name="Google Shape;448;p47"/>
          <p:cNvCxnSpPr>
            <a:stCxn id="443" idx="3"/>
            <a:endCxn id="447" idx="1"/>
          </p:cNvCxnSpPr>
          <p:nvPr/>
        </p:nvCxnSpPr>
        <p:spPr>
          <a:xfrm>
            <a:off x="1869775" y="3116163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9" name="Google Shape;449;p47"/>
          <p:cNvCxnSpPr>
            <a:stCxn id="447" idx="2"/>
            <a:endCxn id="444" idx="0"/>
          </p:cNvCxnSpPr>
          <p:nvPr/>
        </p:nvCxnSpPr>
        <p:spPr>
          <a:xfrm>
            <a:off x="2847250" y="3341150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0" name="Google Shape;450;p47"/>
          <p:cNvCxnSpPr>
            <a:stCxn id="441" idx="2"/>
            <a:endCxn id="442" idx="0"/>
          </p:cNvCxnSpPr>
          <p:nvPr/>
        </p:nvCxnSpPr>
        <p:spPr>
          <a:xfrm>
            <a:off x="1365475" y="1888113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1" name="Google Shape;451;p47"/>
          <p:cNvCxnSpPr>
            <a:stCxn id="442" idx="2"/>
            <a:endCxn id="443" idx="0"/>
          </p:cNvCxnSpPr>
          <p:nvPr/>
        </p:nvCxnSpPr>
        <p:spPr>
          <a:xfrm>
            <a:off x="1365475" y="2614638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2" name="Google Shape;452;p47"/>
          <p:cNvSpPr/>
          <p:nvPr/>
        </p:nvSpPr>
        <p:spPr>
          <a:xfrm>
            <a:off x="5809638" y="19999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53" name="Google Shape;453;p47"/>
          <p:cNvSpPr/>
          <p:nvPr/>
        </p:nvSpPr>
        <p:spPr>
          <a:xfrm>
            <a:off x="7507200" y="2100775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54" name="Google Shape;454;p47"/>
          <p:cNvCxnSpPr>
            <a:stCxn id="452" idx="3"/>
            <a:endCxn id="453" idx="2"/>
          </p:cNvCxnSpPr>
          <p:nvPr/>
        </p:nvCxnSpPr>
        <p:spPr>
          <a:xfrm>
            <a:off x="6818238" y="2224963"/>
            <a:ext cx="68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5" name="Google Shape;455;p47"/>
          <p:cNvSpPr txBox="1"/>
          <p:nvPr/>
        </p:nvSpPr>
        <p:spPr>
          <a:xfrm>
            <a:off x="4107763" y="2957920"/>
            <a:ext cx="131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Campo "accessCode"</a:t>
            </a:r>
            <a:endParaRPr sz="800"/>
          </a:p>
        </p:txBody>
      </p:sp>
      <p:sp>
        <p:nvSpPr>
          <p:cNvPr id="456" name="Google Shape;456;p47"/>
          <p:cNvSpPr/>
          <p:nvPr/>
        </p:nvSpPr>
        <p:spPr>
          <a:xfrm>
            <a:off x="3698375" y="3748738"/>
            <a:ext cx="217200" cy="198825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47"/>
          <p:cNvSpPr/>
          <p:nvPr/>
        </p:nvSpPr>
        <p:spPr>
          <a:xfrm>
            <a:off x="4262400" y="32692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Autenticação</a:t>
            </a:r>
            <a:r>
              <a:rPr lang="pt-BR" sz="800" u="sng">
                <a:solidFill>
                  <a:schemeClr val="hlink"/>
                </a:solidFill>
                <a:hlinkClick r:id="rId5"/>
              </a:rPr>
              <a:t> por código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58" name="Google Shape;458;p47"/>
          <p:cNvSpPr/>
          <p:nvPr/>
        </p:nvSpPr>
        <p:spPr>
          <a:xfrm>
            <a:off x="4262400" y="39770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6"/>
              </a:rPr>
              <a:t>Autenticação por telefone/sms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59" name="Google Shape;459;p47"/>
          <p:cNvCxnSpPr>
            <a:stCxn id="444" idx="3"/>
            <a:endCxn id="456" idx="1"/>
          </p:cNvCxnSpPr>
          <p:nvPr/>
        </p:nvCxnSpPr>
        <p:spPr>
          <a:xfrm>
            <a:off x="3351550" y="3848150"/>
            <a:ext cx="34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0" name="Google Shape;460;p47"/>
          <p:cNvCxnSpPr>
            <a:endCxn id="457" idx="1"/>
          </p:cNvCxnSpPr>
          <p:nvPr/>
        </p:nvCxnSpPr>
        <p:spPr>
          <a:xfrm flipH="1" rot="10800000">
            <a:off x="3807000" y="3494200"/>
            <a:ext cx="455400" cy="254400"/>
          </a:xfrm>
          <a:prstGeom prst="bentConnector3">
            <a:avLst>
              <a:gd fmla="val -59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1" name="Google Shape;461;p47"/>
          <p:cNvCxnSpPr>
            <a:stCxn id="456" idx="2"/>
            <a:endCxn id="458" idx="1"/>
          </p:cNvCxnSpPr>
          <p:nvPr/>
        </p:nvCxnSpPr>
        <p:spPr>
          <a:xfrm flipH="1" rot="-5400000">
            <a:off x="3907475" y="3847063"/>
            <a:ext cx="254400" cy="455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2" name="Google Shape;462;p47"/>
          <p:cNvSpPr txBox="1"/>
          <p:nvPr/>
        </p:nvSpPr>
        <p:spPr>
          <a:xfrm>
            <a:off x="3970813" y="4400950"/>
            <a:ext cx="15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Campo </a:t>
            </a:r>
            <a:r>
              <a:rPr lang="pt-BR" sz="800"/>
              <a:t>"identityVerification"</a:t>
            </a:r>
            <a:endParaRPr sz="800"/>
          </a:p>
        </p:txBody>
      </p:sp>
      <p:cxnSp>
        <p:nvCxnSpPr>
          <p:cNvPr id="463" name="Google Shape;463;p47"/>
          <p:cNvCxnSpPr>
            <a:stCxn id="457" idx="3"/>
            <a:endCxn id="446" idx="1"/>
          </p:cNvCxnSpPr>
          <p:nvPr/>
        </p:nvCxnSpPr>
        <p:spPr>
          <a:xfrm>
            <a:off x="5271000" y="3494200"/>
            <a:ext cx="538500" cy="354000"/>
          </a:xfrm>
          <a:prstGeom prst="bentConnector3">
            <a:avLst>
              <a:gd fmla="val 5001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4" name="Google Shape;464;p47"/>
          <p:cNvCxnSpPr>
            <a:stCxn id="458" idx="3"/>
            <a:endCxn id="446" idx="1"/>
          </p:cNvCxnSpPr>
          <p:nvPr/>
        </p:nvCxnSpPr>
        <p:spPr>
          <a:xfrm flipH="1" rot="10800000">
            <a:off x="5271000" y="3848075"/>
            <a:ext cx="538500" cy="354000"/>
          </a:xfrm>
          <a:prstGeom prst="bentConnector3">
            <a:avLst>
              <a:gd fmla="val 5001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5" name="Google Shape;465;p47"/>
          <p:cNvCxnSpPr>
            <a:stCxn id="446" idx="0"/>
            <a:endCxn id="445" idx="2"/>
          </p:cNvCxnSpPr>
          <p:nvPr/>
        </p:nvCxnSpPr>
        <p:spPr>
          <a:xfrm rot="10800000">
            <a:off x="6313925" y="3269150"/>
            <a:ext cx="0" cy="35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6" name="Google Shape;466;p47"/>
          <p:cNvCxnSpPr>
            <a:stCxn id="445" idx="0"/>
            <a:endCxn id="452" idx="2"/>
          </p:cNvCxnSpPr>
          <p:nvPr/>
        </p:nvCxnSpPr>
        <p:spPr>
          <a:xfrm rot="10800000">
            <a:off x="6313938" y="2449900"/>
            <a:ext cx="0" cy="36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8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Envio</a:t>
            </a:r>
            <a:r>
              <a:rPr b="1" lang="pt-BR">
                <a:solidFill>
                  <a:schemeClr val="lt1"/>
                </a:solidFill>
              </a:rPr>
              <a:t> com SMS Delivery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72" name="Google Shape;472;p48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Neste caso, o</a:t>
            </a:r>
            <a:r>
              <a:rPr lang="pt-BR" sz="1400"/>
              <a:t> signatário receberá o envelope para assinatura em seu telefone celular via SMS, ou por e-mail + SMS.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473" name="Google Shape;473;p48"/>
          <p:cNvSpPr/>
          <p:nvPr/>
        </p:nvSpPr>
        <p:spPr>
          <a:xfrm>
            <a:off x="1477650" y="15226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74" name="Google Shape;474;p48"/>
          <p:cNvSpPr/>
          <p:nvPr/>
        </p:nvSpPr>
        <p:spPr>
          <a:xfrm>
            <a:off x="1477650" y="22491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75" name="Google Shape;475;p48"/>
          <p:cNvSpPr/>
          <p:nvPr/>
        </p:nvSpPr>
        <p:spPr>
          <a:xfrm>
            <a:off x="1477650" y="2975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76" name="Google Shape;476;p48"/>
          <p:cNvSpPr/>
          <p:nvPr/>
        </p:nvSpPr>
        <p:spPr>
          <a:xfrm>
            <a:off x="2959425" y="370768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Criação de envelope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77" name="Google Shape;477;p48"/>
          <p:cNvSpPr/>
          <p:nvPr/>
        </p:nvSpPr>
        <p:spPr>
          <a:xfrm>
            <a:off x="4422888" y="2975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78" name="Google Shape;478;p48"/>
          <p:cNvSpPr/>
          <p:nvPr/>
        </p:nvSpPr>
        <p:spPr>
          <a:xfrm>
            <a:off x="4422900" y="3707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o envelope por SMS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79" name="Google Shape;479;p48"/>
          <p:cNvSpPr/>
          <p:nvPr/>
        </p:nvSpPr>
        <p:spPr>
          <a:xfrm>
            <a:off x="5802275" y="3076500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48"/>
          <p:cNvSpPr/>
          <p:nvPr/>
        </p:nvSpPr>
        <p:spPr>
          <a:xfrm>
            <a:off x="2959425" y="297568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81" name="Google Shape;481;p48"/>
          <p:cNvCxnSpPr>
            <a:stCxn id="475" idx="3"/>
            <a:endCxn id="480" idx="1"/>
          </p:cNvCxnSpPr>
          <p:nvPr/>
        </p:nvCxnSpPr>
        <p:spPr>
          <a:xfrm>
            <a:off x="2486250" y="3200700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2" name="Google Shape;482;p48"/>
          <p:cNvCxnSpPr>
            <a:stCxn id="480" idx="2"/>
            <a:endCxn id="476" idx="0"/>
          </p:cNvCxnSpPr>
          <p:nvPr/>
        </p:nvCxnSpPr>
        <p:spPr>
          <a:xfrm>
            <a:off x="3463725" y="3425688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3" name="Google Shape;483;p48"/>
          <p:cNvCxnSpPr>
            <a:stCxn id="476" idx="3"/>
            <a:endCxn id="478" idx="1"/>
          </p:cNvCxnSpPr>
          <p:nvPr/>
        </p:nvCxnSpPr>
        <p:spPr>
          <a:xfrm>
            <a:off x="3968025" y="3932688"/>
            <a:ext cx="45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4" name="Google Shape;484;p48"/>
          <p:cNvCxnSpPr>
            <a:stCxn id="478" idx="0"/>
            <a:endCxn id="477" idx="2"/>
          </p:cNvCxnSpPr>
          <p:nvPr/>
        </p:nvCxnSpPr>
        <p:spPr>
          <a:xfrm rot="10800000">
            <a:off x="4927200" y="3425700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5" name="Google Shape;485;p48"/>
          <p:cNvCxnSpPr>
            <a:stCxn id="477" idx="3"/>
            <a:endCxn id="479" idx="2"/>
          </p:cNvCxnSpPr>
          <p:nvPr/>
        </p:nvCxnSpPr>
        <p:spPr>
          <a:xfrm>
            <a:off x="5431488" y="3200700"/>
            <a:ext cx="3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6" name="Google Shape;486;p48"/>
          <p:cNvCxnSpPr>
            <a:stCxn id="473" idx="2"/>
            <a:endCxn id="474" idx="0"/>
          </p:cNvCxnSpPr>
          <p:nvPr/>
        </p:nvCxnSpPr>
        <p:spPr>
          <a:xfrm>
            <a:off x="1981950" y="1972650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7" name="Google Shape;487;p48"/>
          <p:cNvCxnSpPr>
            <a:stCxn id="474" idx="2"/>
            <a:endCxn id="475" idx="0"/>
          </p:cNvCxnSpPr>
          <p:nvPr/>
        </p:nvCxnSpPr>
        <p:spPr>
          <a:xfrm>
            <a:off x="1981950" y="2699175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8" name="Google Shape;488;p48"/>
          <p:cNvSpPr txBox="1"/>
          <p:nvPr/>
        </p:nvSpPr>
        <p:spPr>
          <a:xfrm>
            <a:off x="2667813" y="4154275"/>
            <a:ext cx="15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Campo "</a:t>
            </a:r>
            <a:r>
              <a:rPr lang="pt-BR" sz="800"/>
              <a:t>phonenumber</a:t>
            </a:r>
            <a:r>
              <a:rPr lang="pt-BR" sz="800"/>
              <a:t>"</a:t>
            </a:r>
            <a:endParaRPr sz="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9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Assinatura com certificado digital ICP-Brasil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94" name="Google Shape;494;p49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Ao criar um envelope, é possível exigir que o signatário assine com certificado digital. </a:t>
            </a:r>
            <a:endParaRPr sz="1400">
              <a:solidFill>
                <a:schemeClr val="lt2"/>
              </a:solidFill>
              <a:highlight>
                <a:srgbClr val="E6B8AF"/>
              </a:highlight>
            </a:endParaRPr>
          </a:p>
        </p:txBody>
      </p:sp>
      <p:sp>
        <p:nvSpPr>
          <p:cNvPr id="495" name="Google Shape;495;p49"/>
          <p:cNvSpPr/>
          <p:nvPr/>
        </p:nvSpPr>
        <p:spPr>
          <a:xfrm>
            <a:off x="1477650" y="15226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96" name="Google Shape;496;p49"/>
          <p:cNvSpPr/>
          <p:nvPr/>
        </p:nvSpPr>
        <p:spPr>
          <a:xfrm>
            <a:off x="1477650" y="22491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97" name="Google Shape;497;p49"/>
          <p:cNvSpPr/>
          <p:nvPr/>
        </p:nvSpPr>
        <p:spPr>
          <a:xfrm>
            <a:off x="1477650" y="2975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98" name="Google Shape;498;p49"/>
          <p:cNvSpPr/>
          <p:nvPr/>
        </p:nvSpPr>
        <p:spPr>
          <a:xfrm>
            <a:off x="2959425" y="370768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Criação de envelope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99" name="Google Shape;499;p49"/>
          <p:cNvSpPr/>
          <p:nvPr/>
        </p:nvSpPr>
        <p:spPr>
          <a:xfrm>
            <a:off x="4422888" y="2975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00" name="Google Shape;500;p49"/>
          <p:cNvSpPr/>
          <p:nvPr/>
        </p:nvSpPr>
        <p:spPr>
          <a:xfrm>
            <a:off x="4422900" y="37077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o envelope por e-mail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01" name="Google Shape;501;p49"/>
          <p:cNvSpPr/>
          <p:nvPr/>
        </p:nvSpPr>
        <p:spPr>
          <a:xfrm>
            <a:off x="5802275" y="3076500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49"/>
          <p:cNvSpPr/>
          <p:nvPr/>
        </p:nvSpPr>
        <p:spPr>
          <a:xfrm>
            <a:off x="2959425" y="297568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503" name="Google Shape;503;p49"/>
          <p:cNvCxnSpPr>
            <a:stCxn id="497" idx="3"/>
            <a:endCxn id="502" idx="1"/>
          </p:cNvCxnSpPr>
          <p:nvPr/>
        </p:nvCxnSpPr>
        <p:spPr>
          <a:xfrm>
            <a:off x="2486250" y="3200700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4" name="Google Shape;504;p49"/>
          <p:cNvCxnSpPr>
            <a:stCxn id="502" idx="2"/>
            <a:endCxn id="498" idx="0"/>
          </p:cNvCxnSpPr>
          <p:nvPr/>
        </p:nvCxnSpPr>
        <p:spPr>
          <a:xfrm>
            <a:off x="3463725" y="3425688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5" name="Google Shape;505;p49"/>
          <p:cNvCxnSpPr>
            <a:stCxn id="498" idx="3"/>
            <a:endCxn id="500" idx="1"/>
          </p:cNvCxnSpPr>
          <p:nvPr/>
        </p:nvCxnSpPr>
        <p:spPr>
          <a:xfrm>
            <a:off x="3968025" y="3932688"/>
            <a:ext cx="45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6" name="Google Shape;506;p49"/>
          <p:cNvCxnSpPr>
            <a:stCxn id="500" idx="0"/>
            <a:endCxn id="499" idx="2"/>
          </p:cNvCxnSpPr>
          <p:nvPr/>
        </p:nvCxnSpPr>
        <p:spPr>
          <a:xfrm rot="10800000">
            <a:off x="4927200" y="3425700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7" name="Google Shape;507;p49"/>
          <p:cNvCxnSpPr>
            <a:stCxn id="499" idx="3"/>
            <a:endCxn id="501" idx="2"/>
          </p:cNvCxnSpPr>
          <p:nvPr/>
        </p:nvCxnSpPr>
        <p:spPr>
          <a:xfrm>
            <a:off x="5431488" y="3200700"/>
            <a:ext cx="3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8" name="Google Shape;508;p49"/>
          <p:cNvCxnSpPr>
            <a:stCxn id="495" idx="2"/>
            <a:endCxn id="496" idx="0"/>
          </p:cNvCxnSpPr>
          <p:nvPr/>
        </p:nvCxnSpPr>
        <p:spPr>
          <a:xfrm>
            <a:off x="1981950" y="1972650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9" name="Google Shape;509;p49"/>
          <p:cNvCxnSpPr>
            <a:stCxn id="496" idx="2"/>
            <a:endCxn id="497" idx="0"/>
          </p:cNvCxnSpPr>
          <p:nvPr/>
        </p:nvCxnSpPr>
        <p:spPr>
          <a:xfrm>
            <a:off x="1981950" y="2699175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0" name="Google Shape;510;p49"/>
          <p:cNvSpPr txBox="1"/>
          <p:nvPr/>
        </p:nvSpPr>
        <p:spPr>
          <a:xfrm>
            <a:off x="2667813" y="4154275"/>
            <a:ext cx="1591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action="ppaction://hlinksldjump" r:id="rId5"/>
              </a:rPr>
              <a:t>Campo "</a:t>
            </a:r>
            <a:r>
              <a:rPr lang="pt-BR" sz="800" u="sng">
                <a:solidFill>
                  <a:schemeClr val="hlink"/>
                </a:solidFill>
                <a:hlinkClick action="ppaction://hlinksldjump" r:id="rId6"/>
              </a:rPr>
              <a:t>recipientSignatureProviders</a:t>
            </a:r>
            <a:r>
              <a:rPr lang="pt-BR" sz="800" u="sng">
                <a:solidFill>
                  <a:schemeClr val="hlink"/>
                </a:solidFill>
                <a:hlinkClick action="ppaction://hlinksldjump" r:id="rId7"/>
              </a:rPr>
              <a:t>"</a:t>
            </a:r>
            <a:endParaRPr sz="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0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Assinatura Presencial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16" name="Google Shape;516;p50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Em alguns cenários onde seja importante para o processo, </a:t>
            </a:r>
            <a:r>
              <a:rPr lang="pt-BR" sz="1400"/>
              <a:t>será</a:t>
            </a:r>
            <a:r>
              <a:rPr lang="pt-BR" sz="1400"/>
              <a:t> realizada a assinatura do signatário de forma </a:t>
            </a:r>
            <a:r>
              <a:rPr b="1" lang="pt-BR" sz="1400" u="sng">
                <a:solidFill>
                  <a:schemeClr val="hlink"/>
                </a:solidFill>
                <a:hlinkClick r:id="rId3"/>
              </a:rPr>
              <a:t>presencial</a:t>
            </a:r>
            <a:r>
              <a:rPr lang="pt-BR" sz="1400"/>
              <a:t> através de um host. </a:t>
            </a:r>
            <a:endParaRPr sz="1400">
              <a:solidFill>
                <a:schemeClr val="lt2"/>
              </a:solidFill>
              <a:highlight>
                <a:srgbClr val="E6B8AF"/>
              </a:highlight>
            </a:endParaRPr>
          </a:p>
        </p:txBody>
      </p:sp>
      <p:sp>
        <p:nvSpPr>
          <p:cNvPr id="517" name="Google Shape;517;p50"/>
          <p:cNvSpPr/>
          <p:nvPr/>
        </p:nvSpPr>
        <p:spPr>
          <a:xfrm>
            <a:off x="679000" y="16392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518" name="Google Shape;518;p50"/>
          <p:cNvSpPr/>
          <p:nvPr/>
        </p:nvSpPr>
        <p:spPr>
          <a:xfrm>
            <a:off x="679000" y="23657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519" name="Google Shape;519;p50"/>
          <p:cNvSpPr/>
          <p:nvPr/>
        </p:nvSpPr>
        <p:spPr>
          <a:xfrm>
            <a:off x="679000" y="30922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20" name="Google Shape;520;p50"/>
          <p:cNvSpPr/>
          <p:nvPr/>
        </p:nvSpPr>
        <p:spPr>
          <a:xfrm>
            <a:off x="2160775" y="38242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chemeClr val="hlink"/>
                </a:solidFill>
                <a:hlinkClick r:id="rId4"/>
              </a:rPr>
              <a:t>Criação de envelope</a:t>
            </a:r>
            <a:r>
              <a:rPr lang="pt-BR" sz="700" u="sng">
                <a:solidFill>
                  <a:schemeClr val="hlink"/>
                </a:solidFill>
                <a:hlinkClick r:id="rId5"/>
              </a:rPr>
              <a:t> signatário presencial</a:t>
            </a:r>
            <a:endParaRPr sz="700"/>
          </a:p>
        </p:txBody>
      </p:sp>
      <p:sp>
        <p:nvSpPr>
          <p:cNvPr id="521" name="Google Shape;521;p50"/>
          <p:cNvSpPr/>
          <p:nvPr/>
        </p:nvSpPr>
        <p:spPr>
          <a:xfrm>
            <a:off x="3624238" y="30922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Host entrega o aparelho ao signatário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22" name="Google Shape;522;p50"/>
          <p:cNvSpPr/>
          <p:nvPr/>
        </p:nvSpPr>
        <p:spPr>
          <a:xfrm>
            <a:off x="3624250" y="38242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Host recebe/abre o envelope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23" name="Google Shape;523;p50"/>
          <p:cNvSpPr/>
          <p:nvPr/>
        </p:nvSpPr>
        <p:spPr>
          <a:xfrm>
            <a:off x="4949000" y="1874925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50"/>
          <p:cNvSpPr/>
          <p:nvPr/>
        </p:nvSpPr>
        <p:spPr>
          <a:xfrm>
            <a:off x="6806200" y="19728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chemeClr val="hlink"/>
                </a:solidFill>
                <a:hlinkClick r:id="rId6"/>
              </a:rPr>
              <a:t>Webhook </a:t>
            </a:r>
            <a:r>
              <a:rPr lang="pt-BR" sz="700" u="sng">
                <a:solidFill>
                  <a:schemeClr val="hlink"/>
                </a:solidFill>
                <a:hlinkClick r:id="rId7"/>
              </a:rPr>
              <a:t>avisa</a:t>
            </a:r>
            <a:r>
              <a:rPr lang="pt-BR" sz="700" u="sng">
                <a:solidFill>
                  <a:schemeClr val="hlink"/>
                </a:solidFill>
                <a:hlinkClick r:id="rId8"/>
              </a:rPr>
              <a:t> sobre a finalização e envia base64</a:t>
            </a:r>
            <a:endParaRPr sz="700">
              <a:solidFill>
                <a:srgbClr val="FFFFFF"/>
              </a:solidFill>
            </a:endParaRPr>
          </a:p>
        </p:txBody>
      </p:sp>
      <p:sp>
        <p:nvSpPr>
          <p:cNvPr id="525" name="Google Shape;525;p50"/>
          <p:cNvSpPr/>
          <p:nvPr/>
        </p:nvSpPr>
        <p:spPr>
          <a:xfrm>
            <a:off x="6806188" y="41044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Sistema coleta o doc assinado e armazena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26" name="Google Shape;526;p50"/>
          <p:cNvSpPr/>
          <p:nvPr/>
        </p:nvSpPr>
        <p:spPr>
          <a:xfrm>
            <a:off x="5851975" y="2757925"/>
            <a:ext cx="217200" cy="198825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50"/>
          <p:cNvSpPr txBox="1"/>
          <p:nvPr/>
        </p:nvSpPr>
        <p:spPr>
          <a:xfrm>
            <a:off x="5592025" y="2355825"/>
            <a:ext cx="73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Utiliza Webhook?</a:t>
            </a:r>
            <a:endParaRPr sz="800"/>
          </a:p>
        </p:txBody>
      </p:sp>
      <p:sp>
        <p:nvSpPr>
          <p:cNvPr id="528" name="Google Shape;528;p50"/>
          <p:cNvSpPr/>
          <p:nvPr/>
        </p:nvSpPr>
        <p:spPr>
          <a:xfrm>
            <a:off x="6806200" y="34372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9"/>
              </a:rPr>
              <a:t>Pooling "get" até o status "completed"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529" name="Google Shape;529;p50"/>
          <p:cNvCxnSpPr>
            <a:stCxn id="528" idx="2"/>
            <a:endCxn id="525" idx="0"/>
          </p:cNvCxnSpPr>
          <p:nvPr/>
        </p:nvCxnSpPr>
        <p:spPr>
          <a:xfrm>
            <a:off x="7310500" y="3887250"/>
            <a:ext cx="0" cy="2172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30" name="Google Shape;530;p50"/>
          <p:cNvSpPr txBox="1"/>
          <p:nvPr/>
        </p:nvSpPr>
        <p:spPr>
          <a:xfrm>
            <a:off x="7814788" y="3385200"/>
            <a:ext cx="83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Só é possível fazer 01 chamada de get a cada </a:t>
            </a:r>
            <a:r>
              <a:rPr lang="pt-BR" sz="600" u="sng">
                <a:solidFill>
                  <a:srgbClr val="0097A7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15 minutos </a:t>
            </a:r>
            <a:r>
              <a:rPr lang="pt-BR" sz="600"/>
              <a:t>para evento</a:t>
            </a:r>
            <a:endParaRPr sz="600"/>
          </a:p>
        </p:txBody>
      </p:sp>
      <p:sp>
        <p:nvSpPr>
          <p:cNvPr id="531" name="Google Shape;531;p50"/>
          <p:cNvSpPr/>
          <p:nvPr/>
        </p:nvSpPr>
        <p:spPr>
          <a:xfrm>
            <a:off x="2160775" y="30922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11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532" name="Google Shape;532;p50"/>
          <p:cNvCxnSpPr>
            <a:stCxn id="519" idx="3"/>
            <a:endCxn id="531" idx="1"/>
          </p:cNvCxnSpPr>
          <p:nvPr/>
        </p:nvCxnSpPr>
        <p:spPr>
          <a:xfrm>
            <a:off x="1687600" y="3317275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3" name="Google Shape;533;p50"/>
          <p:cNvCxnSpPr>
            <a:stCxn id="531" idx="2"/>
            <a:endCxn id="520" idx="0"/>
          </p:cNvCxnSpPr>
          <p:nvPr/>
        </p:nvCxnSpPr>
        <p:spPr>
          <a:xfrm>
            <a:off x="2665075" y="3542263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4" name="Google Shape;534;p50"/>
          <p:cNvCxnSpPr>
            <a:stCxn id="520" idx="3"/>
            <a:endCxn id="522" idx="1"/>
          </p:cNvCxnSpPr>
          <p:nvPr/>
        </p:nvCxnSpPr>
        <p:spPr>
          <a:xfrm>
            <a:off x="3169375" y="4049263"/>
            <a:ext cx="45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5" name="Google Shape;535;p50"/>
          <p:cNvCxnSpPr>
            <a:stCxn id="522" idx="0"/>
            <a:endCxn id="521" idx="2"/>
          </p:cNvCxnSpPr>
          <p:nvPr/>
        </p:nvCxnSpPr>
        <p:spPr>
          <a:xfrm rot="10800000">
            <a:off x="4128550" y="3542275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6" name="Google Shape;536;p50"/>
          <p:cNvCxnSpPr>
            <a:stCxn id="526" idx="3"/>
            <a:endCxn id="524" idx="1"/>
          </p:cNvCxnSpPr>
          <p:nvPr/>
        </p:nvCxnSpPr>
        <p:spPr>
          <a:xfrm flipH="1" rot="10800000">
            <a:off x="6069175" y="2197938"/>
            <a:ext cx="737100" cy="6594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7" name="Google Shape;537;p50"/>
          <p:cNvCxnSpPr>
            <a:stCxn id="526" idx="3"/>
            <a:endCxn id="528" idx="1"/>
          </p:cNvCxnSpPr>
          <p:nvPr/>
        </p:nvCxnSpPr>
        <p:spPr>
          <a:xfrm>
            <a:off x="6069175" y="2857338"/>
            <a:ext cx="737100" cy="8049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8" name="Google Shape;538;p50"/>
          <p:cNvCxnSpPr>
            <a:stCxn id="517" idx="2"/>
            <a:endCxn id="518" idx="0"/>
          </p:cNvCxnSpPr>
          <p:nvPr/>
        </p:nvCxnSpPr>
        <p:spPr>
          <a:xfrm>
            <a:off x="1183300" y="2089225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9" name="Google Shape;539;p50"/>
          <p:cNvCxnSpPr>
            <a:stCxn id="518" idx="2"/>
            <a:endCxn id="519" idx="0"/>
          </p:cNvCxnSpPr>
          <p:nvPr/>
        </p:nvCxnSpPr>
        <p:spPr>
          <a:xfrm>
            <a:off x="1183300" y="2815750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0" name="Google Shape;540;p50"/>
          <p:cNvSpPr txBox="1"/>
          <p:nvPr/>
        </p:nvSpPr>
        <p:spPr>
          <a:xfrm>
            <a:off x="7680338" y="1774125"/>
            <a:ext cx="737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F0000"/>
                </a:solidFill>
              </a:rPr>
              <a:t>*</a:t>
            </a:r>
            <a:endParaRPr sz="1300">
              <a:solidFill>
                <a:srgbClr val="FF0000"/>
              </a:solidFill>
            </a:endParaRPr>
          </a:p>
        </p:txBody>
      </p:sp>
      <p:sp>
        <p:nvSpPr>
          <p:cNvPr id="541" name="Google Shape;541;p50"/>
          <p:cNvSpPr/>
          <p:nvPr/>
        </p:nvSpPr>
        <p:spPr>
          <a:xfrm>
            <a:off x="3624263" y="24328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Signatário realiza a assinatura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542" name="Google Shape;542;p50"/>
          <p:cNvSpPr/>
          <p:nvPr/>
        </p:nvSpPr>
        <p:spPr>
          <a:xfrm>
            <a:off x="3624263" y="17741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Host finaliza a sessão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543" name="Google Shape;543;p50"/>
          <p:cNvCxnSpPr>
            <a:stCxn id="523" idx="6"/>
            <a:endCxn id="526" idx="1"/>
          </p:cNvCxnSpPr>
          <p:nvPr/>
        </p:nvCxnSpPr>
        <p:spPr>
          <a:xfrm>
            <a:off x="5201000" y="1999125"/>
            <a:ext cx="651000" cy="8583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4" name="Google Shape;544;p50"/>
          <p:cNvCxnSpPr>
            <a:stCxn id="521" idx="0"/>
            <a:endCxn id="541" idx="2"/>
          </p:cNvCxnSpPr>
          <p:nvPr/>
        </p:nvCxnSpPr>
        <p:spPr>
          <a:xfrm rot="10800000">
            <a:off x="4128538" y="2882875"/>
            <a:ext cx="0" cy="2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5" name="Google Shape;545;p50"/>
          <p:cNvCxnSpPr>
            <a:stCxn id="541" idx="0"/>
            <a:endCxn id="542" idx="2"/>
          </p:cNvCxnSpPr>
          <p:nvPr/>
        </p:nvCxnSpPr>
        <p:spPr>
          <a:xfrm rot="10800000">
            <a:off x="4128563" y="2224000"/>
            <a:ext cx="0" cy="20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6" name="Google Shape;546;p50"/>
          <p:cNvCxnSpPr>
            <a:stCxn id="542" idx="3"/>
            <a:endCxn id="523" idx="2"/>
          </p:cNvCxnSpPr>
          <p:nvPr/>
        </p:nvCxnSpPr>
        <p:spPr>
          <a:xfrm>
            <a:off x="4632863" y="1999113"/>
            <a:ext cx="31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Dicas Conceituais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52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Conceitos de Envelope, Recipients e Tabs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557" name="Google Shape;557;p52"/>
          <p:cNvSpPr txBox="1"/>
          <p:nvPr/>
        </p:nvSpPr>
        <p:spPr>
          <a:xfrm>
            <a:off x="485450" y="1033675"/>
            <a:ext cx="75906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O objeto Envelope é um “container” para uma transação na DocuSign (DS). Ele contém:</a:t>
            </a:r>
            <a:endParaRPr sz="12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Um ou mais documentos que serão assinados eletronicamente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Informações sobre o remetente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Informações sobre os </a:t>
            </a:r>
            <a:r>
              <a:rPr i="1" lang="pt-BR" sz="1000"/>
              <a:t>recipientes </a:t>
            </a:r>
            <a:r>
              <a:rPr lang="pt-BR" sz="1000"/>
              <a:t>(ou signatários)</a:t>
            </a:r>
            <a:r>
              <a:rPr i="1" lang="pt-BR" sz="1000"/>
              <a:t> </a:t>
            </a:r>
            <a:r>
              <a:rPr lang="pt-BR" sz="1000"/>
              <a:t>e os outros objetos relacionados à eles (como as </a:t>
            </a:r>
            <a:r>
              <a:rPr i="1" lang="pt-BR" sz="1000"/>
              <a:t>Tabs</a:t>
            </a:r>
            <a:r>
              <a:rPr lang="pt-BR" sz="1000"/>
              <a:t>, por exemplo)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Os </a:t>
            </a:r>
            <a:r>
              <a:rPr i="1" lang="pt-BR" sz="1000"/>
              <a:t>status </a:t>
            </a:r>
            <a:r>
              <a:rPr lang="pt-BR" sz="1000"/>
              <a:t>que permitirão rastrear a entrega e o processo de assinatura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As </a:t>
            </a:r>
            <a:r>
              <a:rPr i="1" lang="pt-BR" sz="1200"/>
              <a:t>Tabs</a:t>
            </a:r>
            <a:r>
              <a:rPr lang="pt-BR" sz="1200"/>
              <a:t>, também conhecidas como </a:t>
            </a:r>
            <a:r>
              <a:rPr i="1" lang="pt-BR" sz="1200"/>
              <a:t>tags</a:t>
            </a:r>
            <a:r>
              <a:rPr lang="pt-BR" sz="1200"/>
              <a:t> ou campos, são locais onde um </a:t>
            </a:r>
            <a:r>
              <a:rPr i="1" lang="pt-BR" sz="1200"/>
              <a:t>recipient </a:t>
            </a:r>
            <a:r>
              <a:rPr lang="pt-BR" sz="1200"/>
              <a:t>deverá inserir dados (tipicamente assinaturas). As </a:t>
            </a:r>
            <a:r>
              <a:rPr i="1" lang="pt-BR" sz="1200"/>
              <a:t>tabs </a:t>
            </a:r>
            <a:r>
              <a:rPr lang="pt-BR" sz="1200"/>
              <a:t>geralmente são assignadas </a:t>
            </a:r>
            <a:r>
              <a:rPr lang="pt-BR" sz="1200"/>
              <a:t>a um</a:t>
            </a:r>
            <a:r>
              <a:rPr lang="pt-BR" sz="1200"/>
              <a:t> </a:t>
            </a:r>
            <a:r>
              <a:rPr i="1" lang="pt-BR" sz="1200"/>
              <a:t>recipient </a:t>
            </a:r>
            <a:r>
              <a:rPr lang="pt-BR" sz="1200"/>
              <a:t>em específico para </a:t>
            </a:r>
            <a:r>
              <a:rPr i="1" lang="pt-BR" sz="1200"/>
              <a:t>input </a:t>
            </a:r>
            <a:r>
              <a:rPr lang="pt-BR" sz="1200"/>
              <a:t>de dados. Exemplos comuns de </a:t>
            </a:r>
            <a:r>
              <a:rPr i="1" lang="pt-BR" sz="1200"/>
              <a:t>tabs </a:t>
            </a:r>
            <a:r>
              <a:rPr lang="pt-BR" sz="1200"/>
              <a:t>são:</a:t>
            </a:r>
            <a:endParaRPr sz="12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Assinatura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Rubrica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Campos de texto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Data de Assinatura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O objeto </a:t>
            </a:r>
            <a:r>
              <a:rPr i="1" lang="pt-BR" sz="1200"/>
              <a:t>Recipient</a:t>
            </a:r>
            <a:r>
              <a:rPr lang="pt-BR" sz="1200"/>
              <a:t> se refere à uma pessoa que receberá um envelope da DocuSign. Cada objeto deve ter pelo menos um </a:t>
            </a:r>
            <a:r>
              <a:rPr i="1" lang="pt-BR" sz="1200"/>
              <a:t>recipient</a:t>
            </a:r>
            <a:r>
              <a:rPr lang="pt-BR" sz="1200"/>
              <a:t>, e </a:t>
            </a:r>
            <a:r>
              <a:rPr lang="pt-BR" sz="1200"/>
              <a:t>este</a:t>
            </a:r>
            <a:r>
              <a:rPr lang="pt-BR" sz="1200"/>
              <a:t> poderá ter diversas ações no envelope, como por exemplo:</a:t>
            </a:r>
            <a:endParaRPr sz="12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Assinatura necessária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Receber uma cópia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pt-BR" sz="1000"/>
              <a:t>Visualização necessária</a:t>
            </a: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3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Assinatura Eletrônica VS Assinatura Digital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563" name="Google Shape;563;p53"/>
          <p:cNvSpPr txBox="1"/>
          <p:nvPr/>
        </p:nvSpPr>
        <p:spPr>
          <a:xfrm>
            <a:off x="508725" y="1018150"/>
            <a:ext cx="79938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300"/>
              <a:t>Assinatura Eletrônica</a:t>
            </a:r>
            <a:r>
              <a:rPr lang="pt-BR" sz="1300"/>
              <a:t> é um termo amplo, que envolve todos os tipos de firma que usam meios eletrônicos como validação. Uma boa plataforma de assinatura eletrônica permite que você utilize variadas formas e evidências de assinatura, como código de acesso, token SMS, autenticação por telefone, usuário e senha, geolocalização entre outros.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/>
              <a:t>Já a </a:t>
            </a:r>
            <a:r>
              <a:rPr b="1" lang="pt-BR" sz="1300"/>
              <a:t>Assinatura Digital</a:t>
            </a:r>
            <a:r>
              <a:rPr lang="pt-BR" sz="1300"/>
              <a:t>, que também é um tipo de assinatura eletrônica, utiliza operações matemáticas com base em algoritmos de criptografia assimétrica para garantir uma proteção extra na autenticidade das documentações. Para assinar um documento digitalmente, é necessário possuir um certificado digital. Desde julho de 2018, este é um recurso obrigatório para empresas com mais de um funcionário e é indispensável para alguns procedimentos específicos, como a emissão da nota fiscal eletrônica.</a:t>
            </a:r>
            <a:br>
              <a:rPr lang="pt-BR" sz="1300"/>
            </a:br>
            <a:br>
              <a:rPr lang="pt-BR" sz="1300"/>
            </a:br>
            <a:r>
              <a:rPr lang="pt-BR" sz="1300"/>
              <a:t>Com a Medida Provisória 2200-2/2001, ambas as modalidades são juridicamente válidas para a prática de todo tipo de ato. Mais informações no link abaixo.</a:t>
            </a:r>
            <a:endParaRPr sz="1300"/>
          </a:p>
        </p:txBody>
      </p:sp>
      <p:sp>
        <p:nvSpPr>
          <p:cNvPr id="564" name="Google Shape;564;p53">
            <a:hlinkClick r:id="rId3"/>
          </p:cNvPr>
          <p:cNvSpPr/>
          <p:nvPr/>
        </p:nvSpPr>
        <p:spPr>
          <a:xfrm>
            <a:off x="2788500" y="3984525"/>
            <a:ext cx="3567000" cy="4002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Assinatura Eletrônica vs Assinatura Digital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54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Connect / Pooling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570" name="Google Shape;570;p54"/>
          <p:cNvSpPr txBox="1"/>
          <p:nvPr>
            <p:ph idx="4294967295" type="subTitle"/>
          </p:nvPr>
        </p:nvSpPr>
        <p:spPr>
          <a:xfrm>
            <a:off x="513400" y="779800"/>
            <a:ext cx="7593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Webhook ou Get?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571" name="Google Shape;571;p54"/>
          <p:cNvSpPr txBox="1"/>
          <p:nvPr/>
        </p:nvSpPr>
        <p:spPr>
          <a:xfrm>
            <a:off x="516475" y="1266425"/>
            <a:ext cx="8162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O </a:t>
            </a:r>
            <a:r>
              <a:rPr b="1" lang="pt-BR" sz="1200" u="sng"/>
              <a:t>Connect</a:t>
            </a:r>
            <a:r>
              <a:rPr lang="pt-BR" sz="1200"/>
              <a:t> da DocuSign é </a:t>
            </a:r>
            <a:r>
              <a:rPr lang="pt-BR" sz="1200"/>
              <a:t>uma funcionalidade</a:t>
            </a:r>
            <a:r>
              <a:rPr lang="pt-BR" sz="1200"/>
              <a:t> conhecida no mercado como </a:t>
            </a:r>
            <a:r>
              <a:rPr b="1" lang="pt-BR" sz="1200"/>
              <a:t>Webhook</a:t>
            </a:r>
            <a:r>
              <a:rPr lang="pt-BR" sz="1200"/>
              <a:t>, responsável por realizar a comunicação com o cliente após cada alteração de status de signatário e/ou envelope. </a:t>
            </a:r>
            <a:endParaRPr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Com a utilização do webhook a própria DocuSign se torna responsável pela comunicação em tempo quase real, agilizando a continuidade do processo definido pela empresa. </a:t>
            </a:r>
            <a:endParaRPr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Caso não seja possível utilizar o Connect, muitas vezes, a integração desenvolvida deverá coletar essa informação de alteração de status e documento assinado através de uma chamada de GET. Neste caso, o papel se inverte, o próprio cliente que entrará em contato com a DocuSign para perguntar se o </a:t>
            </a:r>
            <a:r>
              <a:rPr lang="pt-BR" sz="1200"/>
              <a:t>documento está pronto, a dinâmica funciona de </a:t>
            </a:r>
            <a:r>
              <a:rPr lang="pt-BR" sz="1200"/>
              <a:t>forma contrária.</a:t>
            </a:r>
            <a:r>
              <a:rPr lang="pt-BR" sz="1200"/>
              <a:t>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Uma restrição importante </a:t>
            </a:r>
            <a:r>
              <a:rPr lang="pt-BR" sz="1200"/>
              <a:t>deve ser</a:t>
            </a:r>
            <a:r>
              <a:rPr lang="pt-BR" sz="1200"/>
              <a:t> ressaltada para esse método:</a:t>
            </a:r>
            <a:r>
              <a:rPr lang="pt-BR" sz="1200"/>
              <a:t> é possível fazer 01 chamada de </a:t>
            </a:r>
            <a:r>
              <a:rPr i="1" lang="pt-BR" sz="1200"/>
              <a:t>get</a:t>
            </a:r>
            <a:r>
              <a:rPr lang="pt-BR" sz="1200"/>
              <a:t> a cada </a:t>
            </a:r>
            <a:r>
              <a:rPr lang="pt-BR" sz="1200">
                <a:uFill>
                  <a:noFill/>
                </a:uFill>
                <a:hlinkClick r:id="rId3"/>
              </a:rPr>
              <a:t>15 minutos </a:t>
            </a:r>
            <a:r>
              <a:rPr lang="pt-BR" sz="1200"/>
              <a:t>por </a:t>
            </a:r>
            <a:r>
              <a:rPr lang="pt-BR" sz="1200"/>
              <a:t>envelope</a:t>
            </a:r>
            <a:r>
              <a:rPr lang="pt-BR" sz="1200"/>
              <a:t>. Ou seja, se for solicitada a informação de status às 14:00h e ainda faltar uma assinatura, a aplicação só deixará solicitar novamente a atualização às 14:15h, por isso é importante entender o tempo de resposta que esperam. A boa prática é que uma chamada GET seja feita a cada 20 minutos por envelope.</a:t>
            </a:r>
            <a:endParaRPr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55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SDK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577" name="Google Shape;577;p55"/>
          <p:cNvSpPr txBox="1"/>
          <p:nvPr/>
        </p:nvSpPr>
        <p:spPr>
          <a:xfrm>
            <a:off x="404800" y="1303650"/>
            <a:ext cx="759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55"/>
          <p:cNvSpPr txBox="1"/>
          <p:nvPr/>
        </p:nvSpPr>
        <p:spPr>
          <a:xfrm>
            <a:off x="490800" y="1132688"/>
            <a:ext cx="81624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A sigla “SDK” diz respeito ao termo inglês Software Development Kit, que, em língua portuguesa, recebe a tradução de Kit para Desenvolvimento de Software. Também conhecida pelos profissionais da área da computação como devkit, essa ferramenta consiste em um grupo de recursos de desenvolvimento e códigos com gravação prévia que são utilizados pelos programadores para construir aplicativos destinados a uma plataforma operacional.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Grande parte dos SDKs é acompanhada de tutoriais com exemplos de implementação de código que facilitam o trabalho do programador na hora de iniciarem os seus projetos. Uma característica importante dessa tecnologia é que ela pode usar APIs na integração de aplicativos, condição que pode ajudar a explicar por que há tanta confusão entre esses dois termos.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A DocuSign disponibiliza uma gama de SDKs para auxiliar os clientes durante a implementação da integração:</a:t>
            </a:r>
            <a:endParaRPr sz="1200">
              <a:highlight>
                <a:srgbClr val="FFFFFF"/>
              </a:highlight>
            </a:endParaRPr>
          </a:p>
        </p:txBody>
      </p:sp>
      <p:sp>
        <p:nvSpPr>
          <p:cNvPr id="579" name="Google Shape;579;p55">
            <a:hlinkClick r:id="rId3"/>
          </p:cNvPr>
          <p:cNvSpPr/>
          <p:nvPr/>
        </p:nvSpPr>
        <p:spPr>
          <a:xfrm>
            <a:off x="3322150" y="3643900"/>
            <a:ext cx="1976100" cy="4002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SDKs DocuSign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6"/>
          <p:cNvSpPr txBox="1"/>
          <p:nvPr>
            <p:ph idx="4294967295"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Parceiro 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9"/>
          <p:cNvSpPr txBox="1"/>
          <p:nvPr>
            <p:ph idx="1" type="body"/>
          </p:nvPr>
        </p:nvSpPr>
        <p:spPr>
          <a:xfrm>
            <a:off x="431400" y="992550"/>
            <a:ext cx="82812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1100"/>
              <a:t>Orientar os clientes de forma fácil sobre processos de API que sejam padrões, oferecendo um primeiro guia de como seguir com os próprios passos o desenvolvimento de sua integração. </a:t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1100"/>
              <a:t>Nos próximos slides vamos trazer alguns dos fluxos mais utilizados pelos clientes, como criação de envelope e envio por e-mail, criação de envelope de forma embarcada, e algumas dicas úteis para o dia-a-dia. </a:t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1100"/>
              <a:t>Vale ressaltar que esse material tem como finalidade a orientação inicial, caso tenham dúvidas durante o desenvolvimento toda a documentação está disponível para consulta no nosso site para Desenvolvedores ou você pode contatar o seu Gerente de Contas para a contratação de horas de consultoria durante a integração. </a:t>
            </a:r>
            <a:endParaRPr sz="1100"/>
          </a:p>
        </p:txBody>
      </p:sp>
      <p:sp>
        <p:nvSpPr>
          <p:cNvPr id="278" name="Google Shape;278;p39"/>
          <p:cNvSpPr txBox="1"/>
          <p:nvPr/>
        </p:nvSpPr>
        <p:spPr>
          <a:xfrm>
            <a:off x="321276" y="11595"/>
            <a:ext cx="8413875" cy="5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b="1" lang="pt-BR" sz="2700">
                <a:solidFill>
                  <a:schemeClr val="dk1"/>
                </a:solidFill>
              </a:rPr>
              <a:t>Finalidade do Documento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9">
            <a:hlinkClick r:id="rId3"/>
          </p:cNvPr>
          <p:cNvSpPr/>
          <p:nvPr/>
        </p:nvSpPr>
        <p:spPr>
          <a:xfrm>
            <a:off x="3480913" y="3478900"/>
            <a:ext cx="2094600" cy="380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Developer Center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57"/>
          <p:cNvSpPr txBox="1"/>
          <p:nvPr/>
        </p:nvSpPr>
        <p:spPr>
          <a:xfrm>
            <a:off x="490800" y="1441838"/>
            <a:ext cx="8162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ISV (Independent Software Vendors) - Parceiros que utilizam um software/sistema próprio com a DS integrada (embedada), podendo oferecer a revenda dos envelopes ou incluindo a utilização do pacote de envelopes contratada diretamente pelo cliente com a DS. 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Como definir se utilizarão o Auth Code Grant ou JWT Grant?</a:t>
            </a:r>
            <a:endParaRPr sz="1200">
              <a:highlight>
                <a:srgbClr val="FFFFFF"/>
              </a:highlight>
            </a:endParaRPr>
          </a:p>
        </p:txBody>
      </p:sp>
      <p:sp>
        <p:nvSpPr>
          <p:cNvPr id="590" name="Google Shape;590;p57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Parceiro ISV DocuSign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591" name="Google Shape;591;p57"/>
          <p:cNvSpPr txBox="1"/>
          <p:nvPr/>
        </p:nvSpPr>
        <p:spPr>
          <a:xfrm>
            <a:off x="404800" y="1303650"/>
            <a:ext cx="759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57"/>
          <p:cNvSpPr txBox="1"/>
          <p:nvPr/>
        </p:nvSpPr>
        <p:spPr>
          <a:xfrm>
            <a:off x="490800" y="887738"/>
            <a:ext cx="8162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rgbClr val="FFFFFF"/>
                </a:highlight>
              </a:rPr>
              <a:t>Os parceiros DS recebem benefícios de vendas, marketing, treinamento técnico e colaboração que podem auxiliá-lo a expandir seus negócios. </a:t>
            </a:r>
            <a:endParaRPr sz="1200">
              <a:highlight>
                <a:srgbClr val="FFFFFF"/>
              </a:highlight>
            </a:endParaRPr>
          </a:p>
        </p:txBody>
      </p:sp>
      <p:sp>
        <p:nvSpPr>
          <p:cNvPr id="593" name="Google Shape;593;p57">
            <a:hlinkClick r:id="rId3"/>
          </p:cNvPr>
          <p:cNvSpPr/>
          <p:nvPr/>
        </p:nvSpPr>
        <p:spPr>
          <a:xfrm>
            <a:off x="3583950" y="4287700"/>
            <a:ext cx="1976100" cy="4002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Auth ISV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94" name="Google Shape;594;p57"/>
          <p:cNvSpPr/>
          <p:nvPr/>
        </p:nvSpPr>
        <p:spPr>
          <a:xfrm>
            <a:off x="1900375" y="2942425"/>
            <a:ext cx="1768200" cy="554100"/>
          </a:xfrm>
          <a:prstGeom prst="roundRect">
            <a:avLst>
              <a:gd fmla="val 16667" name="adj"/>
            </a:avLst>
          </a:prstGeom>
          <a:solidFill>
            <a:srgbClr val="5A5A5A"/>
          </a:solidFill>
          <a:ln cap="flat" cmpd="sng" w="9525">
            <a:solidFill>
              <a:srgbClr val="5A5A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Será utilizado o pacote de envelopes do próprio cliente?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595" name="Google Shape;595;p57"/>
          <p:cNvSpPr/>
          <p:nvPr/>
        </p:nvSpPr>
        <p:spPr>
          <a:xfrm>
            <a:off x="5160325" y="2766450"/>
            <a:ext cx="1098300" cy="352200"/>
          </a:xfrm>
          <a:prstGeom prst="roundRect">
            <a:avLst>
              <a:gd fmla="val 16667" name="adj"/>
            </a:avLst>
          </a:prstGeom>
          <a:solidFill>
            <a:srgbClr val="5A5A5A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Code Grant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596" name="Google Shape;596;p57"/>
          <p:cNvSpPr/>
          <p:nvPr/>
        </p:nvSpPr>
        <p:spPr>
          <a:xfrm>
            <a:off x="5160325" y="3347775"/>
            <a:ext cx="1098300" cy="352200"/>
          </a:xfrm>
          <a:prstGeom prst="roundRect">
            <a:avLst>
              <a:gd fmla="val 16667" name="adj"/>
            </a:avLst>
          </a:prstGeom>
          <a:solidFill>
            <a:srgbClr val="5A5A5A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JWT Grant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597" name="Google Shape;597;p57"/>
          <p:cNvCxnSpPr>
            <a:stCxn id="594" idx="3"/>
            <a:endCxn id="595" idx="1"/>
          </p:cNvCxnSpPr>
          <p:nvPr/>
        </p:nvCxnSpPr>
        <p:spPr>
          <a:xfrm flipH="1" rot="10800000">
            <a:off x="3668575" y="2942575"/>
            <a:ext cx="1491900" cy="276900"/>
          </a:xfrm>
          <a:prstGeom prst="bentConnector3">
            <a:avLst>
              <a:gd fmla="val 2902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98" name="Google Shape;598;p57"/>
          <p:cNvCxnSpPr>
            <a:stCxn id="594" idx="3"/>
            <a:endCxn id="596" idx="1"/>
          </p:cNvCxnSpPr>
          <p:nvPr/>
        </p:nvCxnSpPr>
        <p:spPr>
          <a:xfrm>
            <a:off x="3668575" y="3219475"/>
            <a:ext cx="1491900" cy="304500"/>
          </a:xfrm>
          <a:prstGeom prst="bentConnector3">
            <a:avLst>
              <a:gd fmla="val 2902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9" name="Google Shape;599;p57"/>
          <p:cNvSpPr txBox="1"/>
          <p:nvPr/>
        </p:nvSpPr>
        <p:spPr>
          <a:xfrm>
            <a:off x="4328500" y="2734850"/>
            <a:ext cx="382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Sim</a:t>
            </a:r>
            <a:endParaRPr sz="800"/>
          </a:p>
        </p:txBody>
      </p:sp>
      <p:sp>
        <p:nvSpPr>
          <p:cNvPr id="600" name="Google Shape;600;p57"/>
          <p:cNvSpPr txBox="1"/>
          <p:nvPr/>
        </p:nvSpPr>
        <p:spPr>
          <a:xfrm>
            <a:off x="4328500" y="3439225"/>
            <a:ext cx="382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Não</a:t>
            </a:r>
            <a:endParaRPr sz="800"/>
          </a:p>
        </p:txBody>
      </p:sp>
      <p:sp>
        <p:nvSpPr>
          <p:cNvPr id="601" name="Google Shape;601;p57"/>
          <p:cNvSpPr txBox="1"/>
          <p:nvPr/>
        </p:nvSpPr>
        <p:spPr>
          <a:xfrm>
            <a:off x="490800" y="3816800"/>
            <a:ext cx="816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chemeClr val="dk1"/>
                </a:highlight>
              </a:rPr>
              <a:t>Com isso definido, p</a:t>
            </a:r>
            <a:r>
              <a:rPr lang="pt-BR" sz="1200">
                <a:highlight>
                  <a:schemeClr val="dk1"/>
                </a:highlight>
              </a:rPr>
              <a:t>ara o ISV se autenticar na plataforma, basta seguir o orientado no link abaixo:</a:t>
            </a:r>
            <a:endParaRPr/>
          </a:p>
        </p:txBody>
      </p:sp>
      <p:sp>
        <p:nvSpPr>
          <p:cNvPr id="602" name="Google Shape;602;p57"/>
          <p:cNvSpPr txBox="1"/>
          <p:nvPr/>
        </p:nvSpPr>
        <p:spPr>
          <a:xfrm>
            <a:off x="6258625" y="2803950"/>
            <a:ext cx="1599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O consentimento é solicitado uma vez e é armazenado no sistema DocuSign.</a:t>
            </a:r>
            <a:endParaRPr sz="600"/>
          </a:p>
        </p:txBody>
      </p:sp>
      <p:sp>
        <p:nvSpPr>
          <p:cNvPr id="603" name="Google Shape;603;p57"/>
          <p:cNvSpPr txBox="1"/>
          <p:nvPr/>
        </p:nvSpPr>
        <p:spPr>
          <a:xfrm>
            <a:off x="6258625" y="3339225"/>
            <a:ext cx="176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Se faz necessário </a:t>
            </a:r>
            <a:r>
              <a:rPr lang="pt-BR" sz="600"/>
              <a:t>implementar um processo de consentimento separado para cada usuário de conta que o aplicativo representará</a:t>
            </a:r>
            <a:endParaRPr sz="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58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Exemplos de chamadas JSON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59"/>
          <p:cNvSpPr txBox="1"/>
          <p:nvPr>
            <p:ph type="title"/>
          </p:nvPr>
        </p:nvSpPr>
        <p:spPr>
          <a:xfrm>
            <a:off x="404800" y="265175"/>
            <a:ext cx="4098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Criação de envelope</a:t>
            </a:r>
            <a:r>
              <a:rPr b="1" lang="pt-BR">
                <a:solidFill>
                  <a:srgbClr val="000000"/>
                </a:solidFill>
                <a:highlight>
                  <a:schemeClr val="dk1"/>
                </a:highlight>
              </a:rPr>
              <a:t> 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14" name="Google Shape;614;p59"/>
          <p:cNvSpPr txBox="1"/>
          <p:nvPr/>
        </p:nvSpPr>
        <p:spPr>
          <a:xfrm>
            <a:off x="4732300" y="265175"/>
            <a:ext cx="2676600" cy="46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"documents": [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"documentBase64": {{documentBase64}},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"documentId": "1",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"fileExtension": "docx",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"name": "Nome do documento",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"order": "1"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}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],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"emailSubject": "Título do e-mail que o signatário deverá receber",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"emailBlurb": "Corpo do e-mail que o signatário deverá receber.",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"recipients": 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"signers": [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"email": "teste@teste.com",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"name": "Nome do cliente",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"recipientId": "1",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"routingOrder": "1",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"tabs": 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"fullNameTabs": [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{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  "documentId": "1",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  "pageNumber": "1",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  "xPosition": "152",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  "yPosition": "412"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  }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],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highlight>
                  <a:schemeClr val="dk1"/>
                </a:highlight>
              </a:rPr>
              <a:t>          "signHereTabs": [</a:t>
            </a:r>
            <a:endParaRPr sz="6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{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"documentId": "1",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"pageNumber": "1",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"xPosition": "160",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"yPosition": "360"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}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]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}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}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]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},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"status": "sent"</a:t>
            </a:r>
            <a:endParaRPr sz="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}</a:t>
            </a:r>
            <a:endParaRPr sz="1500"/>
          </a:p>
        </p:txBody>
      </p:sp>
      <p:sp>
        <p:nvSpPr>
          <p:cNvPr id="615" name="Google Shape;615;p59"/>
          <p:cNvSpPr txBox="1"/>
          <p:nvPr/>
        </p:nvSpPr>
        <p:spPr>
          <a:xfrm>
            <a:off x="404800" y="987575"/>
            <a:ext cx="3000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Método POST</a:t>
            </a:r>
            <a:endParaRPr sz="9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{{API Base URL}}accounts/{{Account ID}}/envelopes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6" name="Google Shape;616;p59"/>
          <p:cNvSpPr/>
          <p:nvPr/>
        </p:nvSpPr>
        <p:spPr>
          <a:xfrm>
            <a:off x="6679600" y="3692750"/>
            <a:ext cx="1955100" cy="6927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" u="sng"/>
              <a:t>Exemplo com âncora</a:t>
            </a:r>
            <a:endParaRPr b="1" sz="600" u="sng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"signHereTabs": [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         {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             "anchorString": "sig1",</a:t>
            </a:r>
            <a:endParaRPr sz="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             "tabLabel": "Customer Signature"</a:t>
            </a:r>
            <a:endParaRPr/>
          </a:p>
        </p:txBody>
      </p:sp>
      <p:sp>
        <p:nvSpPr>
          <p:cNvPr id="617" name="Google Shape;617;p59"/>
          <p:cNvSpPr txBox="1"/>
          <p:nvPr/>
        </p:nvSpPr>
        <p:spPr>
          <a:xfrm>
            <a:off x="6850300" y="3346900"/>
            <a:ext cx="161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chemeClr val="hlink"/>
                </a:solidFill>
                <a:hlinkClick action="ppaction://hlinksldjump" r:id="rId4"/>
              </a:rPr>
              <a:t>Você pode utilizar tanto o eixo x/y quanto uma âncora no documento:</a:t>
            </a:r>
            <a:endParaRPr sz="700">
              <a:solidFill>
                <a:srgbClr val="980000"/>
              </a:solidFill>
            </a:endParaRPr>
          </a:p>
        </p:txBody>
      </p:sp>
      <p:cxnSp>
        <p:nvCxnSpPr>
          <p:cNvPr id="618" name="Google Shape;618;p59"/>
          <p:cNvCxnSpPr/>
          <p:nvPr/>
        </p:nvCxnSpPr>
        <p:spPr>
          <a:xfrm>
            <a:off x="5841600" y="3692750"/>
            <a:ext cx="628500" cy="15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619" name="Google Shape;619;p59"/>
          <p:cNvSpPr/>
          <p:nvPr/>
        </p:nvSpPr>
        <p:spPr>
          <a:xfrm>
            <a:off x="6819225" y="558150"/>
            <a:ext cx="1955100" cy="504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O documento deverá ser enviado sempre em base64, e precisará nos informar qual a extensão do arquivo (por exemplo: docx; pdf).</a:t>
            </a:r>
            <a:endParaRPr sz="600"/>
          </a:p>
        </p:txBody>
      </p:sp>
      <p:cxnSp>
        <p:nvCxnSpPr>
          <p:cNvPr id="620" name="Google Shape;620;p59"/>
          <p:cNvCxnSpPr/>
          <p:nvPr/>
        </p:nvCxnSpPr>
        <p:spPr>
          <a:xfrm>
            <a:off x="6470100" y="729000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60"/>
          <p:cNvSpPr txBox="1"/>
          <p:nvPr>
            <p:ph type="title"/>
          </p:nvPr>
        </p:nvSpPr>
        <p:spPr>
          <a:xfrm>
            <a:off x="404800" y="265175"/>
            <a:ext cx="3427500" cy="14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Criação de envelope por template 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26" name="Google Shape;626;p60"/>
          <p:cNvSpPr txBox="1"/>
          <p:nvPr/>
        </p:nvSpPr>
        <p:spPr>
          <a:xfrm>
            <a:off x="4848675" y="405300"/>
            <a:ext cx="3141900" cy="43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{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"emailSubject": "Please DocuSign This NDA for ABC Company",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"emailBlurb": "Please let us know if you have any questions.",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"status": "sent",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"templateId":"</a:t>
            </a:r>
            <a:r>
              <a:rPr i="1" lang="pt-BR" sz="700">
                <a:solidFill>
                  <a:schemeClr val="lt1"/>
                </a:solidFill>
                <a:highlight>
                  <a:schemeClr val="dk1"/>
                </a:highlight>
              </a:rPr>
              <a:t>{{NDA Template}}</a:t>
            </a: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"templateRoles": [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{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"roleName": "Customer",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"email": "</a:t>
            </a:r>
            <a:r>
              <a:rPr i="1" lang="pt-BR" sz="700">
                <a:solidFill>
                  <a:schemeClr val="lt1"/>
                </a:solidFill>
                <a:highlight>
                  <a:schemeClr val="dk1"/>
                </a:highlight>
              </a:rPr>
              <a:t>{{Signer Email}}</a:t>
            </a: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"name": "</a:t>
            </a:r>
            <a:r>
              <a:rPr i="1" lang="pt-BR" sz="700">
                <a:solidFill>
                  <a:schemeClr val="lt1"/>
                </a:solidFill>
                <a:highlight>
                  <a:schemeClr val="dk1"/>
                </a:highlight>
              </a:rPr>
              <a:t>{{Signer Name}}</a:t>
            </a: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"tabs": {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"textTabs": [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    {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    "tabLabel": "company",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    "value": "ABC Company"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    }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]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    }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},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{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"roleName": "Legal",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"email": "</a:t>
            </a:r>
            <a:r>
              <a:rPr i="1" lang="pt-BR" sz="700">
                <a:solidFill>
                  <a:schemeClr val="lt1"/>
                </a:solidFill>
                <a:highlight>
                  <a:schemeClr val="dk1"/>
                </a:highlight>
              </a:rPr>
              <a:t>{{Sender Email}}</a:t>
            </a: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",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"name": "</a:t>
            </a:r>
            <a:r>
              <a:rPr i="1" lang="pt-BR" sz="700">
                <a:solidFill>
                  <a:schemeClr val="lt1"/>
                </a:solidFill>
                <a:highlight>
                  <a:schemeClr val="dk1"/>
                </a:highlight>
              </a:rPr>
              <a:t>{{Sender Name}}</a:t>
            </a: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"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    }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   ]</a:t>
            </a:r>
            <a:endParaRPr sz="7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  <a:highlight>
                  <a:schemeClr val="dk1"/>
                </a:highlight>
              </a:rPr>
              <a:t>}</a:t>
            </a:r>
            <a:endParaRPr sz="4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627" name="Google Shape;627;p60"/>
          <p:cNvSpPr txBox="1"/>
          <p:nvPr/>
        </p:nvSpPr>
        <p:spPr>
          <a:xfrm>
            <a:off x="404800" y="1291950"/>
            <a:ext cx="3000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Método POST</a:t>
            </a:r>
            <a:endParaRPr sz="900">
              <a:solidFill>
                <a:schemeClr val="dk1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{{API Base URL}}accounts/{{Account ID}}/envelopes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8" name="Google Shape;628;p60"/>
          <p:cNvSpPr/>
          <p:nvPr/>
        </p:nvSpPr>
        <p:spPr>
          <a:xfrm>
            <a:off x="6850300" y="2218775"/>
            <a:ext cx="1955100" cy="11793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Como estamos utilizando um modelo, já existem as tabs posicionadas dentro do documento, e com isso, é possível indicar qual o valor que devemos incluir </a:t>
            </a:r>
            <a:r>
              <a:rPr lang="pt-BR" sz="600"/>
              <a:t>neste</a:t>
            </a:r>
            <a:r>
              <a:rPr lang="pt-BR" sz="600"/>
              <a:t> campo (caso já queira enviar o dado preenchido, por exemplo). </a:t>
            </a:r>
            <a:endParaRPr sz="600"/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Basta utilizar o "tabLabel" para indicar qual a tab, e o "value" para nos informar qual será o dado efetivamente. </a:t>
            </a:r>
            <a:endParaRPr sz="600"/>
          </a:p>
        </p:txBody>
      </p:sp>
      <p:cxnSp>
        <p:nvCxnSpPr>
          <p:cNvPr id="629" name="Google Shape;629;p60"/>
          <p:cNvCxnSpPr/>
          <p:nvPr/>
        </p:nvCxnSpPr>
        <p:spPr>
          <a:xfrm>
            <a:off x="6501125" y="2598900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630" name="Google Shape;630;p60"/>
          <p:cNvSpPr/>
          <p:nvPr/>
        </p:nvSpPr>
        <p:spPr>
          <a:xfrm>
            <a:off x="6850300" y="1091125"/>
            <a:ext cx="1955100" cy="4527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ID do Template criado dentro do ambiente DocuSign que deverá ser enviado por essa chamada.</a:t>
            </a:r>
            <a:endParaRPr sz="600"/>
          </a:p>
        </p:txBody>
      </p:sp>
      <p:cxnSp>
        <p:nvCxnSpPr>
          <p:cNvPr id="631" name="Google Shape;631;p60"/>
          <p:cNvCxnSpPr/>
          <p:nvPr/>
        </p:nvCxnSpPr>
        <p:spPr>
          <a:xfrm>
            <a:off x="6501125" y="1207475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pic>
        <p:nvPicPr>
          <p:cNvPr id="632" name="Google Shape;632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800" y="2975775"/>
            <a:ext cx="3618749" cy="109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68325" y="3786825"/>
            <a:ext cx="2701400" cy="600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34" name="Google Shape;634;p60"/>
          <p:cNvSpPr/>
          <p:nvPr/>
        </p:nvSpPr>
        <p:spPr>
          <a:xfrm>
            <a:off x="404800" y="2588350"/>
            <a:ext cx="3306300" cy="3039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Como coletar o TemplateID?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35" name="Google Shape;635;p60"/>
          <p:cNvSpPr/>
          <p:nvPr/>
        </p:nvSpPr>
        <p:spPr>
          <a:xfrm>
            <a:off x="3333550" y="3037025"/>
            <a:ext cx="562500" cy="232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60"/>
          <p:cNvSpPr/>
          <p:nvPr/>
        </p:nvSpPr>
        <p:spPr>
          <a:xfrm>
            <a:off x="510275" y="3786825"/>
            <a:ext cx="614700" cy="16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1"/>
          <p:cNvSpPr txBox="1"/>
          <p:nvPr>
            <p:ph type="title"/>
          </p:nvPr>
        </p:nvSpPr>
        <p:spPr>
          <a:xfrm>
            <a:off x="404800" y="265175"/>
            <a:ext cx="4536300" cy="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Correção de envelope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42" name="Google Shape;642;p61"/>
          <p:cNvSpPr txBox="1"/>
          <p:nvPr/>
        </p:nvSpPr>
        <p:spPr>
          <a:xfrm>
            <a:off x="4732300" y="265175"/>
            <a:ext cx="377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643" name="Google Shape;643;p61"/>
          <p:cNvSpPr txBox="1"/>
          <p:nvPr/>
        </p:nvSpPr>
        <p:spPr>
          <a:xfrm>
            <a:off x="404800" y="913525"/>
            <a:ext cx="4012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PUT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/restapi/v2.1/accounts/{accountId}/envelopes/{envelopeId}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4" name="Google Shape;644;p61"/>
          <p:cNvSpPr txBox="1"/>
          <p:nvPr/>
        </p:nvSpPr>
        <p:spPr>
          <a:xfrm>
            <a:off x="1772550" y="3636850"/>
            <a:ext cx="6033900" cy="9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u="sng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"Resend_envelope"</a:t>
            </a:r>
            <a:endParaRPr b="1" sz="900" u="sng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Quando</a:t>
            </a: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true</a:t>
            </a: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, força o reenvio de envelope. 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Normalmente, se a ordem de encaminhamento do destinatário for anterior ou igual ao próximo destinatário do envelope, o mesmo não será reenviado. 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Caso inclua esse parâmetro como </a:t>
            </a:r>
            <a:r>
              <a:rPr b="1"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false</a:t>
            </a: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, não haverá ação nenhuma, seria o mesmo que omiti-lo da chamada.</a:t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5" name="Google Shape;645;p61"/>
          <p:cNvSpPr txBox="1"/>
          <p:nvPr>
            <p:ph type="title"/>
          </p:nvPr>
        </p:nvSpPr>
        <p:spPr>
          <a:xfrm>
            <a:off x="404800" y="2251375"/>
            <a:ext cx="346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</a:rPr>
              <a:t>Reenvio de envelope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646" name="Google Shape;646;p61"/>
          <p:cNvSpPr txBox="1"/>
          <p:nvPr/>
        </p:nvSpPr>
        <p:spPr>
          <a:xfrm>
            <a:off x="404800" y="2876950"/>
            <a:ext cx="5089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</a:t>
            </a: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POST</a:t>
            </a:r>
            <a:endParaRPr sz="900">
              <a:solidFill>
                <a:schemeClr val="dk1"/>
              </a:solidFill>
              <a:highlight>
                <a:srgbClr val="0000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{{API Base URL}}accounts/{accountId}/envelopes/{envelopeId}/recipients?</a:t>
            </a:r>
            <a:r>
              <a:rPr lang="pt-BR" sz="900">
                <a:highlight>
                  <a:srgbClr val="B6D7A8"/>
                </a:highlight>
                <a:latin typeface="Roboto"/>
                <a:ea typeface="Roboto"/>
                <a:cs typeface="Roboto"/>
                <a:sym typeface="Roboto"/>
              </a:rPr>
              <a:t>resend_envelope=true</a:t>
            </a:r>
            <a:endParaRPr sz="900">
              <a:highlight>
                <a:srgbClr val="B6D7A8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7" name="Google Shape;647;p61"/>
          <p:cNvSpPr txBox="1"/>
          <p:nvPr/>
        </p:nvSpPr>
        <p:spPr>
          <a:xfrm>
            <a:off x="1772550" y="1602713"/>
            <a:ext cx="559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u="sng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Adicione ao JSON as informações necessárias de modificação </a:t>
            </a:r>
            <a:endParaRPr sz="1250">
              <a:solidFill>
                <a:srgbClr val="50565B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2"/>
          <p:cNvSpPr txBox="1"/>
          <p:nvPr>
            <p:ph type="title"/>
          </p:nvPr>
        </p:nvSpPr>
        <p:spPr>
          <a:xfrm>
            <a:off x="404800" y="265175"/>
            <a:ext cx="681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Criação de envelope embarcado (app / site)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53" name="Google Shape;653;p62"/>
          <p:cNvSpPr txBox="1"/>
          <p:nvPr/>
        </p:nvSpPr>
        <p:spPr>
          <a:xfrm>
            <a:off x="958375" y="1111175"/>
            <a:ext cx="30000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"documents":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"documentBase64": {{documentBase64}},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"fileExtension": "docx",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"name": "Nome do documento",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"order": "1"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],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"emailSubject": "Título do e-mail que o signatário deverá receber",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"emailBlurb": "Corpo do e-mail que o signatário deverá receber.",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"recipients":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"signers":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"email": "teste@teste.com",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"name": "Nome do cliente",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"recipientId":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"routingOrder":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"tabs":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"fullNameTabs": [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{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"documentId": "1",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"pageNumber": "1",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"xPosition": "152",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"yPosition": "412"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}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],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"signHereTabs": [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"pageNumber":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"xPosition": "160",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"yPosition": "360"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"status": "created"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}</a:t>
            </a:r>
            <a:endParaRPr sz="500"/>
          </a:p>
        </p:txBody>
      </p:sp>
      <p:sp>
        <p:nvSpPr>
          <p:cNvPr id="654" name="Google Shape;654;p62"/>
          <p:cNvSpPr txBox="1"/>
          <p:nvPr/>
        </p:nvSpPr>
        <p:spPr>
          <a:xfrm>
            <a:off x="483525" y="83787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Criação do envelope - "Created"</a:t>
            </a:r>
            <a:endParaRPr/>
          </a:p>
        </p:txBody>
      </p:sp>
      <p:sp>
        <p:nvSpPr>
          <p:cNvPr id="655" name="Google Shape;655;p62"/>
          <p:cNvSpPr txBox="1"/>
          <p:nvPr/>
        </p:nvSpPr>
        <p:spPr>
          <a:xfrm>
            <a:off x="4536950" y="1477775"/>
            <a:ext cx="3000000" cy="8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{</a:t>
            </a:r>
            <a:endParaRPr sz="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"returnUrl": "sample string 1"</a:t>
            </a:r>
            <a:endParaRPr sz="700"/>
          </a:p>
          <a:p>
            <a:pPr indent="0" lvl="0" marL="76200" marR="76200" rtl="0" algn="l">
              <a:lnSpc>
                <a:spcPct val="150001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700"/>
              <a:t>}</a:t>
            </a:r>
            <a:endParaRPr sz="1100">
              <a:solidFill>
                <a:srgbClr val="D1D2D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700">
              <a:highlight>
                <a:schemeClr val="dk1"/>
              </a:highlight>
            </a:endParaRPr>
          </a:p>
        </p:txBody>
      </p:sp>
      <p:sp>
        <p:nvSpPr>
          <p:cNvPr id="656" name="Google Shape;656;p62"/>
          <p:cNvSpPr txBox="1"/>
          <p:nvPr/>
        </p:nvSpPr>
        <p:spPr>
          <a:xfrm>
            <a:off x="4476025" y="83787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Criação do link</a:t>
            </a:r>
            <a:endParaRPr/>
          </a:p>
        </p:txBody>
      </p:sp>
      <p:sp>
        <p:nvSpPr>
          <p:cNvPr id="657" name="Google Shape;657;p62"/>
          <p:cNvSpPr txBox="1"/>
          <p:nvPr/>
        </p:nvSpPr>
        <p:spPr>
          <a:xfrm>
            <a:off x="4476025" y="1046663"/>
            <a:ext cx="3738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Post - </a:t>
            </a:r>
            <a:r>
              <a:rPr lang="pt-BR" sz="7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{{baseUrl}}/v2.1/accounts/{{accountId}}/envelopes/{{envelopeId}}/views/sender</a:t>
            </a:r>
            <a:endParaRPr sz="7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63"/>
          <p:cNvSpPr txBox="1"/>
          <p:nvPr>
            <p:ph type="title"/>
          </p:nvPr>
        </p:nvSpPr>
        <p:spPr>
          <a:xfrm>
            <a:off x="404800" y="265175"/>
            <a:ext cx="616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Assinatura embarcada (app / site)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63" name="Google Shape;663;p63"/>
          <p:cNvSpPr txBox="1"/>
          <p:nvPr/>
        </p:nvSpPr>
        <p:spPr>
          <a:xfrm>
            <a:off x="5657850" y="1485600"/>
            <a:ext cx="27750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{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  "returnUrl": "</a:t>
            </a:r>
            <a:r>
              <a:rPr lang="pt-BR" sz="700">
                <a:uFill>
                  <a:noFill/>
                </a:uFill>
                <a:hlinkClick r:id="rId4"/>
              </a:rPr>
              <a:t>http://www.docusign.com</a:t>
            </a:r>
            <a:r>
              <a:rPr lang="pt-BR" sz="700"/>
              <a:t>",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  "authenticationMethod": "none",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  "email": "email@email.com",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  "userName": "Nome do usuario",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    "clientUserId": "1234"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}</a:t>
            </a:r>
            <a:endParaRPr>
              <a:highlight>
                <a:srgbClr val="E6B8AF"/>
              </a:highlight>
            </a:endParaRPr>
          </a:p>
        </p:txBody>
      </p:sp>
      <p:sp>
        <p:nvSpPr>
          <p:cNvPr id="664" name="Google Shape;664;p63"/>
          <p:cNvSpPr txBox="1"/>
          <p:nvPr/>
        </p:nvSpPr>
        <p:spPr>
          <a:xfrm>
            <a:off x="483525" y="1160975"/>
            <a:ext cx="3000000" cy="39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"documents":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"documentBase64": {{documentBase64}},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"fileExtension": "docx",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"name": "Nome do documento",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"order": "1"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],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"emailSubject": "Título do e-mail que o signatário deverá receber",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"emailBlurb": "Corpo do e-mail que o signatário deverá receber.",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"recipients":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"signers":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"email": "teste@teste.com",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"name": "Nome do cliente",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"recipientId":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</a:t>
            </a:r>
            <a:r>
              <a:rPr lang="pt-BR" sz="500"/>
              <a:t>"cliendUserId": "1234",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"routingOrder":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"tabs":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"fullNameTabs": [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{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"documentId": "1",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"pageNumber": "1",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"xPosition": "152",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  "yPosition": "412"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  }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],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highlight>
                  <a:schemeClr val="dk1"/>
                </a:highlight>
              </a:rPr>
              <a:t>          "signHereTabs": [</a:t>
            </a:r>
            <a:endParaRPr sz="5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"pageNumber":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"xPosition": "160",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"yPosition": "360"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"status": "sent"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}</a:t>
            </a:r>
            <a:endParaRPr sz="500"/>
          </a:p>
        </p:txBody>
      </p:sp>
      <p:sp>
        <p:nvSpPr>
          <p:cNvPr id="665" name="Google Shape;665;p63"/>
          <p:cNvSpPr txBox="1"/>
          <p:nvPr/>
        </p:nvSpPr>
        <p:spPr>
          <a:xfrm>
            <a:off x="483525" y="7913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Criação do envelope </a:t>
            </a:r>
            <a:endParaRPr/>
          </a:p>
        </p:txBody>
      </p:sp>
      <p:sp>
        <p:nvSpPr>
          <p:cNvPr id="666" name="Google Shape;666;p63"/>
          <p:cNvSpPr txBox="1"/>
          <p:nvPr/>
        </p:nvSpPr>
        <p:spPr>
          <a:xfrm>
            <a:off x="5498825" y="83787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Criação do link para assinatura embarcada</a:t>
            </a:r>
            <a:endParaRPr/>
          </a:p>
        </p:txBody>
      </p:sp>
      <p:sp>
        <p:nvSpPr>
          <p:cNvPr id="667" name="Google Shape;667;p63"/>
          <p:cNvSpPr txBox="1"/>
          <p:nvPr/>
        </p:nvSpPr>
        <p:spPr>
          <a:xfrm>
            <a:off x="5498825" y="996025"/>
            <a:ext cx="300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Post - </a:t>
            </a:r>
            <a:r>
              <a:rPr lang="pt-BR" sz="7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/restapi/v2.1/accounts/{accountId}/envelopes/{envelopeId}/views/recipient</a:t>
            </a:r>
            <a:endParaRPr/>
          </a:p>
        </p:txBody>
      </p:sp>
      <p:sp>
        <p:nvSpPr>
          <p:cNvPr id="668" name="Google Shape;668;p63"/>
          <p:cNvSpPr txBox="1"/>
          <p:nvPr/>
        </p:nvSpPr>
        <p:spPr>
          <a:xfrm>
            <a:off x="483525" y="93872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Post - </a:t>
            </a:r>
            <a:r>
              <a:rPr lang="pt-BR" sz="6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6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{{API Base URL}}accounts/{{Account ID}}/envelopes</a:t>
            </a:r>
            <a:endParaRPr sz="1100"/>
          </a:p>
        </p:txBody>
      </p:sp>
      <p:sp>
        <p:nvSpPr>
          <p:cNvPr id="669" name="Google Shape;669;p63"/>
          <p:cNvSpPr/>
          <p:nvPr/>
        </p:nvSpPr>
        <p:spPr>
          <a:xfrm>
            <a:off x="2384788" y="2424600"/>
            <a:ext cx="2538300" cy="880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Neste caso, é necessário que inclua o </a:t>
            </a:r>
            <a:r>
              <a:rPr lang="pt-BR" sz="600"/>
              <a:t>parâmetro</a:t>
            </a:r>
            <a:r>
              <a:rPr lang="pt-BR" sz="600"/>
              <a:t> "clientUserId".</a:t>
            </a:r>
            <a:endParaRPr sz="600"/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Vale ressaltar que todos os signatários que tiverem esse parâmetro não receberão um e-mail para assinatura, uma vez que farão a assinatura dentro do próprio site/app. </a:t>
            </a:r>
            <a:endParaRPr sz="600"/>
          </a:p>
        </p:txBody>
      </p:sp>
      <p:cxnSp>
        <p:nvCxnSpPr>
          <p:cNvPr id="670" name="Google Shape;670;p63"/>
          <p:cNvCxnSpPr/>
          <p:nvPr/>
        </p:nvCxnSpPr>
        <p:spPr>
          <a:xfrm>
            <a:off x="1836075" y="2812175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671" name="Google Shape;671;p63"/>
          <p:cNvCxnSpPr/>
          <p:nvPr/>
        </p:nvCxnSpPr>
        <p:spPr>
          <a:xfrm>
            <a:off x="5345225" y="989075"/>
            <a:ext cx="23400" cy="364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64"/>
          <p:cNvSpPr txBox="1"/>
          <p:nvPr>
            <p:ph type="title"/>
          </p:nvPr>
        </p:nvSpPr>
        <p:spPr>
          <a:xfrm>
            <a:off x="404800" y="265175"/>
            <a:ext cx="424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Envio</a:t>
            </a:r>
            <a:r>
              <a:rPr b="1" lang="pt-BR" u="sng">
                <a:solidFill>
                  <a:srgbClr val="000000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com SMS Delivery</a:t>
            </a: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77" name="Google Shape;677;p64"/>
          <p:cNvSpPr txBox="1"/>
          <p:nvPr/>
        </p:nvSpPr>
        <p:spPr>
          <a:xfrm>
            <a:off x="5073675" y="87750"/>
            <a:ext cx="30000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"documents":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"documentBase64": {{documentBase64}},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"fileExtension": "docx",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"name": "Nome do documento",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"order": "1"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],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"emailSubject": "Título do e-mail que o signatário deverá receber",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"emailBlurb": "Corpo do e-mail que o signatário deverá receber.",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"recipients":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"signers":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"email": "teste@teste.com",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"name": "Nome do cliente",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"recipientId":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"routingOrder":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"tabs":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"fullNameTabs":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"pageNumber":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"xPosition": "152",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"yPosition": "412"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],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"signHereTabs":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"documentId":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"pageNumber": "1",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"xPosition": "160",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"yPosition": "360",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],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"additionalNotifications": [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    "secondaryDeliveryMethod": "SMS",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    "phoneNumber": {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        "countryCode": "55",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        "number": "0999999999"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      }</a:t>
            </a:r>
            <a:endParaRPr sz="500"/>
          </a:p>
          <a:p>
            <a:pPr indent="0" lvl="0" marL="76200" marR="76200" rtl="0" algn="l">
              <a:lnSpc>
                <a:spcPct val="150001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500"/>
              <a:t>        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t-BR" sz="500"/>
              <a:t>    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  }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  ]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},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  "status": "sent"</a:t>
            </a:r>
            <a:endParaRPr sz="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/>
              <a:t>}</a:t>
            </a:r>
            <a:endParaRPr sz="500"/>
          </a:p>
        </p:txBody>
      </p:sp>
      <p:sp>
        <p:nvSpPr>
          <p:cNvPr id="678" name="Google Shape;678;p64"/>
          <p:cNvSpPr/>
          <p:nvPr/>
        </p:nvSpPr>
        <p:spPr>
          <a:xfrm>
            <a:off x="2033700" y="3293525"/>
            <a:ext cx="2538300" cy="6399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/>
              <a:t>Neste caso, utiliza-se a mesma base da chamada para uma criação de envelope por exemplo, mas é incluído o parâmetro </a:t>
            </a:r>
            <a:r>
              <a:rPr lang="pt-BR" sz="700"/>
              <a:t>"phoneNumber"</a:t>
            </a:r>
            <a:endParaRPr sz="700"/>
          </a:p>
        </p:txBody>
      </p:sp>
      <p:cxnSp>
        <p:nvCxnSpPr>
          <p:cNvPr id="679" name="Google Shape;679;p64"/>
          <p:cNvCxnSpPr/>
          <p:nvPr/>
        </p:nvCxnSpPr>
        <p:spPr>
          <a:xfrm>
            <a:off x="4778775" y="3613475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680" name="Google Shape;680;p64"/>
          <p:cNvSpPr txBox="1"/>
          <p:nvPr/>
        </p:nvSpPr>
        <p:spPr>
          <a:xfrm>
            <a:off x="486075" y="969750"/>
            <a:ext cx="3000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Método Post - </a:t>
            </a:r>
            <a:r>
              <a:rPr lang="pt-BR" sz="600">
                <a:solidFill>
                  <a:schemeClr val="dk1"/>
                </a:solidFill>
                <a:highlight>
                  <a:srgbClr val="000000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600">
              <a:solidFill>
                <a:schemeClr val="dk1"/>
              </a:solidFill>
              <a:highlight>
                <a:srgbClr val="0000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{{API Base URL}}accounts/{{Account ID}}/envelopes</a:t>
            </a:r>
            <a:endParaRPr sz="13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65"/>
          <p:cNvSpPr txBox="1"/>
          <p:nvPr>
            <p:ph type="title"/>
          </p:nvPr>
        </p:nvSpPr>
        <p:spPr>
          <a:xfrm>
            <a:off x="404800" y="265175"/>
            <a:ext cx="4481100" cy="9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rgbClr val="000000"/>
                </a:solidFill>
                <a:highlight>
                  <a:schemeClr val="dk1"/>
                </a:highlight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Assinatura com certificado digital ICP-Brasil</a:t>
            </a:r>
            <a:endParaRPr b="1">
              <a:solidFill>
                <a:srgbClr val="000000"/>
              </a:solidFill>
              <a:highlight>
                <a:schemeClr val="dk1"/>
              </a:highlight>
            </a:endParaRPr>
          </a:p>
        </p:txBody>
      </p:sp>
      <p:sp>
        <p:nvSpPr>
          <p:cNvPr id="686" name="Google Shape;686;p65"/>
          <p:cNvSpPr txBox="1"/>
          <p:nvPr/>
        </p:nvSpPr>
        <p:spPr>
          <a:xfrm>
            <a:off x="4825450" y="31950"/>
            <a:ext cx="30000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"recipients":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"signers": [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"email": "teste@teste.com",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"name": "Nome do Cliente",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"recipientSignatureProviders": [{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"signatureProviderName": "UniversalSignaturePen_ICP_SmartCard_TSP"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}],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"clientUserId": "1234",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"recipientId": "1",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"routingOrder": "1",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"tabs":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"signHereTabs": [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"anchorString": "S1", 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"anchorXOffset": "0",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 "anchorYOffset": "0",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 "anchorIgnoreIfNotPresent": "false", 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 "anchorUnits": "inches" 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}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]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}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},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"email": "teste2@teste.com",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"name": "Nome do Cliente",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"recipientId": "2",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"routingOrder": "2",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"tabs":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"signHereTabs": [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{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"xPosition": "200",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"yPosition": "200",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</a:rPr>
              <a:t>              "documentId": "1",</a:t>
            </a:r>
            <a:endParaRPr sz="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  "pageNumber": "1"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  }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  ]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  }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}   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]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},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"emailSubject": "Assunto do e-mail",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"documents": [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{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"documentId": "1",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"name": "Nome do Documento",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  "documentBase64": </a:t>
            </a:r>
            <a:r>
              <a:rPr lang="pt-BR" sz="600"/>
              <a:t>{{documentBase64}}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  }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],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  "status": "sent"</a:t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}</a:t>
            </a:r>
            <a:endParaRPr sz="600"/>
          </a:p>
        </p:txBody>
      </p:sp>
      <p:sp>
        <p:nvSpPr>
          <p:cNvPr id="687" name="Google Shape;687;p65"/>
          <p:cNvSpPr/>
          <p:nvPr/>
        </p:nvSpPr>
        <p:spPr>
          <a:xfrm>
            <a:off x="7033700" y="327225"/>
            <a:ext cx="1903500" cy="378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Utilize "signatureProviderName" caso o signatário precise utilizar o Certificado ICP-Brasil</a:t>
            </a:r>
            <a:endParaRPr sz="600"/>
          </a:p>
        </p:txBody>
      </p:sp>
      <p:sp>
        <p:nvSpPr>
          <p:cNvPr id="688" name="Google Shape;688;p65"/>
          <p:cNvSpPr/>
          <p:nvPr/>
        </p:nvSpPr>
        <p:spPr>
          <a:xfrm>
            <a:off x="6732400" y="1552225"/>
            <a:ext cx="1903500" cy="334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Exemplo de posicionamento da tab por âncora</a:t>
            </a:r>
            <a:endParaRPr sz="600"/>
          </a:p>
        </p:txBody>
      </p:sp>
      <p:sp>
        <p:nvSpPr>
          <p:cNvPr id="689" name="Google Shape;689;p65"/>
          <p:cNvSpPr/>
          <p:nvPr/>
        </p:nvSpPr>
        <p:spPr>
          <a:xfrm>
            <a:off x="6732400" y="3075775"/>
            <a:ext cx="1903500" cy="334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Exemplo de posicionamento da tab por eixo x/y</a:t>
            </a:r>
            <a:endParaRPr sz="600"/>
          </a:p>
        </p:txBody>
      </p:sp>
      <p:cxnSp>
        <p:nvCxnSpPr>
          <p:cNvPr id="690" name="Google Shape;690;p65"/>
          <p:cNvCxnSpPr/>
          <p:nvPr/>
        </p:nvCxnSpPr>
        <p:spPr>
          <a:xfrm>
            <a:off x="6264800" y="3243175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691" name="Google Shape;691;p65"/>
          <p:cNvCxnSpPr/>
          <p:nvPr/>
        </p:nvCxnSpPr>
        <p:spPr>
          <a:xfrm>
            <a:off x="6264800" y="1748825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692" name="Google Shape;692;p65"/>
          <p:cNvCxnSpPr/>
          <p:nvPr/>
        </p:nvCxnSpPr>
        <p:spPr>
          <a:xfrm>
            <a:off x="6264800" y="583800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66"/>
          <p:cNvSpPr txBox="1"/>
          <p:nvPr>
            <p:ph type="title"/>
          </p:nvPr>
        </p:nvSpPr>
        <p:spPr>
          <a:xfrm>
            <a:off x="404800" y="265175"/>
            <a:ext cx="4481100" cy="9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u="sng">
                <a:solidFill>
                  <a:schemeClr val="lt1"/>
                </a:solidFill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Assinatura Presencial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698" name="Google Shape;698;p66"/>
          <p:cNvSpPr txBox="1"/>
          <p:nvPr/>
        </p:nvSpPr>
        <p:spPr>
          <a:xfrm>
            <a:off x="4603225" y="268250"/>
            <a:ext cx="3437100" cy="44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"envelopeDefinition":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"emailSubject": "Please sign the attached document",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"status": "sent",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"documents": [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"filename": "anchorfields.pdf",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"name": "Example document",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"fileExtension": "pdf",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"documentId": "1"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],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"recipients":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"inPersonSigners": [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"hostName": "Nome Host",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"hostEmail": "email@emaill.com",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"signerName": "Nome Signer",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"signerEmail": "email@emaill.com",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"recipientId": "1",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"tabs":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"signHereTabs": [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  {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    "anchorString": "/sig1/",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    "anchorXOffset": "20",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    "anchorUnits": "pixels"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  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  ]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  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  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  ]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  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},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 "envelopesCreateQP": {}</a:t>
            </a:r>
            <a:endParaRPr sz="700">
              <a:solidFill>
                <a:schemeClr val="lt1"/>
              </a:solidFill>
            </a:endParaRPr>
          </a:p>
          <a:p>
            <a:pPr indent="0" lvl="0" marL="127000" marR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lt1"/>
                </a:solidFill>
              </a:rPr>
              <a:t>}</a:t>
            </a:r>
            <a:endParaRPr sz="1100">
              <a:solidFill>
                <a:srgbClr val="393A34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9" name="Google Shape;699;p66"/>
          <p:cNvSpPr/>
          <p:nvPr/>
        </p:nvSpPr>
        <p:spPr>
          <a:xfrm>
            <a:off x="7005625" y="1914550"/>
            <a:ext cx="1903500" cy="832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Como estamos falando de uma assinatura presencial, precisamos incluir o parâmetro de "host", ou seja, a pessoa que hospedará essa sessão. </a:t>
            </a:r>
            <a:endParaRPr sz="600"/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Além disso, é importante que informe os dados do signatário efetivamente. </a:t>
            </a:r>
            <a:endParaRPr sz="600"/>
          </a:p>
        </p:txBody>
      </p:sp>
      <p:cxnSp>
        <p:nvCxnSpPr>
          <p:cNvPr id="700" name="Google Shape;700;p66"/>
          <p:cNvCxnSpPr/>
          <p:nvPr/>
        </p:nvCxnSpPr>
        <p:spPr>
          <a:xfrm>
            <a:off x="6545775" y="2086250"/>
            <a:ext cx="2949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dash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Links Iniciais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85" name="Google Shape;285;p40">
            <a:hlinkClick r:id="rId3"/>
          </p:cNvPr>
          <p:cNvSpPr/>
          <p:nvPr/>
        </p:nvSpPr>
        <p:spPr>
          <a:xfrm>
            <a:off x="970000" y="1482925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SandBox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86" name="Google Shape;286;p40">
            <a:hlinkClick r:id="rId4"/>
          </p:cNvPr>
          <p:cNvSpPr/>
          <p:nvPr/>
        </p:nvSpPr>
        <p:spPr>
          <a:xfrm>
            <a:off x="970000" y="2142650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Postman Collections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87" name="Google Shape;287;p40">
            <a:hlinkClick r:id="rId5"/>
          </p:cNvPr>
          <p:cNvSpPr/>
          <p:nvPr/>
        </p:nvSpPr>
        <p:spPr>
          <a:xfrm>
            <a:off x="970000" y="2802375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Autenticação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88" name="Google Shape;288;p40">
            <a:hlinkClick r:id="rId6"/>
          </p:cNvPr>
          <p:cNvSpPr/>
          <p:nvPr/>
        </p:nvSpPr>
        <p:spPr>
          <a:xfrm>
            <a:off x="5091492" y="1482925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WebHook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89" name="Google Shape;289;p40">
            <a:hlinkClick r:id="rId7"/>
          </p:cNvPr>
          <p:cNvSpPr/>
          <p:nvPr/>
        </p:nvSpPr>
        <p:spPr>
          <a:xfrm>
            <a:off x="5091492" y="2142650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SDKs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90" name="Google Shape;290;p40">
            <a:hlinkClick r:id="rId8"/>
          </p:cNvPr>
          <p:cNvSpPr/>
          <p:nvPr/>
        </p:nvSpPr>
        <p:spPr>
          <a:xfrm>
            <a:off x="5091492" y="2802375"/>
            <a:ext cx="3082500" cy="446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API Request Builder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67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Dicas de utilização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68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Dicas de Utilização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11" name="Google Shape;711;p68"/>
          <p:cNvSpPr txBox="1"/>
          <p:nvPr/>
        </p:nvSpPr>
        <p:spPr>
          <a:xfrm>
            <a:off x="597550" y="1164450"/>
            <a:ext cx="7593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Todos os clientes devem iniciar o desenvolvimento e realizar os testes em um ambiente SandBox.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Para isso, basta entrar na documentação de integração, clicar em "Developer Account" e 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criar a sua conta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: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12" name="Google Shape;712;p68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Criação de conta Dev </a:t>
            </a:r>
            <a:endParaRPr sz="1400">
              <a:solidFill>
                <a:schemeClr val="lt2"/>
              </a:solidFill>
            </a:endParaRPr>
          </a:p>
        </p:txBody>
      </p:sp>
      <p:pic>
        <p:nvPicPr>
          <p:cNvPr id="713" name="Google Shape;713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500" y="1974550"/>
            <a:ext cx="8031000" cy="13947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57150" rotWithShape="0" algn="bl" dir="3180000" dist="76200">
              <a:srgbClr val="000000">
                <a:alpha val="50000"/>
              </a:srgbClr>
            </a:outerShdw>
          </a:effectLst>
        </p:spPr>
      </p:pic>
      <p:sp>
        <p:nvSpPr>
          <p:cNvPr id="714" name="Google Shape;714;p68"/>
          <p:cNvSpPr/>
          <p:nvPr/>
        </p:nvSpPr>
        <p:spPr>
          <a:xfrm>
            <a:off x="7478625" y="2901450"/>
            <a:ext cx="1108800" cy="255900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69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Dicas de Utilização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20" name="Google Shape;720;p69"/>
          <p:cNvSpPr txBox="1"/>
          <p:nvPr/>
        </p:nvSpPr>
        <p:spPr>
          <a:xfrm>
            <a:off x="513400" y="1229800"/>
            <a:ext cx="7973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Quando pensamos na utilização via portal DocuSign, os usuários posicionam as tabs de forma visual de acordo com cada documento, com isso, temos as coordenadas de onde essa </a:t>
            </a:r>
            <a:r>
              <a:rPr i="1" lang="pt-BR" sz="1000">
                <a:solidFill>
                  <a:schemeClr val="lt1"/>
                </a:solidFill>
                <a:highlight>
                  <a:schemeClr val="dk1"/>
                </a:highlight>
              </a:rPr>
              <a:t>tab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 foi inserida (x/y). Uma forma fácil de entender onde essa tab deve ser inserida é utilizar a própria DocuSign para isso.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21" name="Google Shape;721;p69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Posicionamento das tabs - As tabs aplicadas nos envelopes podem ser posicionadas de duas formas: </a:t>
            </a:r>
            <a:r>
              <a:rPr lang="pt-BR" sz="14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Eixo x/y</a:t>
            </a:r>
            <a:r>
              <a:rPr lang="pt-BR" sz="1400"/>
              <a:t> ou </a:t>
            </a:r>
            <a:r>
              <a:rPr lang="pt-BR" sz="1400" u="sng">
                <a:solidFill>
                  <a:srgbClr val="4A86E8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Âncora</a:t>
            </a:r>
            <a:r>
              <a:rPr lang="pt-BR" sz="1400"/>
              <a:t>.</a:t>
            </a:r>
            <a:endParaRPr sz="1400">
              <a:solidFill>
                <a:schemeClr val="lt2"/>
              </a:solidFill>
            </a:endParaRPr>
          </a:p>
        </p:txBody>
      </p:sp>
      <p:pic>
        <p:nvPicPr>
          <p:cNvPr id="722" name="Google Shape;722;p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93350" y="2091700"/>
            <a:ext cx="2839108" cy="2747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23" name="Google Shape;723;p69"/>
          <p:cNvSpPr/>
          <p:nvPr/>
        </p:nvSpPr>
        <p:spPr>
          <a:xfrm>
            <a:off x="6865775" y="3563650"/>
            <a:ext cx="923100" cy="519900"/>
          </a:xfrm>
          <a:prstGeom prst="rect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69"/>
          <p:cNvSpPr txBox="1"/>
          <p:nvPr/>
        </p:nvSpPr>
        <p:spPr>
          <a:xfrm>
            <a:off x="513400" y="2227800"/>
            <a:ext cx="3987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Basta arrastar uma tab dentro do documento, e em "localização" terá a visão de qual a posição x e y dessa tab neste exato momento.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Estas podem ser replicadas na chamada de API.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70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Dicas de Utilização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30" name="Google Shape;730;p70"/>
          <p:cNvSpPr txBox="1"/>
          <p:nvPr/>
        </p:nvSpPr>
        <p:spPr>
          <a:xfrm>
            <a:off x="513400" y="1229800"/>
            <a:ext cx="7973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A utilização de âncoras facilita a inclusão de tabs "padrões" nos documentos, tais como tab de assinatura, nome, rubrica ou data de assinatura.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31" name="Google Shape;731;p70"/>
          <p:cNvSpPr txBox="1"/>
          <p:nvPr>
            <p:ph idx="4294967295" type="subTitle"/>
          </p:nvPr>
        </p:nvSpPr>
        <p:spPr>
          <a:xfrm>
            <a:off x="513400" y="779800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Posicionamento das tabs - As tabs aplicadas nos envelopes podem ser posicionadas de duas formas: </a:t>
            </a:r>
            <a:r>
              <a:rPr lang="pt-BR" sz="14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Eixo x/y</a:t>
            </a:r>
            <a:r>
              <a:rPr lang="pt-BR" sz="1400"/>
              <a:t> ou </a:t>
            </a:r>
            <a:r>
              <a:rPr lang="pt-BR" sz="1400" u="sng">
                <a:solidFill>
                  <a:srgbClr val="4A86E8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Âncora</a:t>
            </a:r>
            <a:r>
              <a:rPr lang="pt-BR" sz="1400"/>
              <a:t>.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732" name="Google Shape;732;p70"/>
          <p:cNvSpPr txBox="1"/>
          <p:nvPr/>
        </p:nvSpPr>
        <p:spPr>
          <a:xfrm>
            <a:off x="513400" y="1784525"/>
            <a:ext cx="39870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Uma âncora pode ser 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considerada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 como um "código" de orientação no documento, por exemplo, se você deseja que ao final do documento tenha a data de assinatura e a assinatura abaixo, pode incluir um código como o demonstrado ao lado, e pintá-lo da </a:t>
            </a:r>
            <a:r>
              <a:rPr lang="pt-BR" sz="1000">
                <a:solidFill>
                  <a:schemeClr val="dk1"/>
                </a:solidFill>
                <a:highlight>
                  <a:srgbClr val="000000"/>
                </a:highlight>
              </a:rPr>
              <a:t>mesma cor de fundo do seu documento</a:t>
            </a: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highlight>
                  <a:schemeClr val="dk1"/>
                </a:highlight>
              </a:rPr>
              <a:t>O signatário não verá essa informação, pois estará camuflado na folha, mas quando inserir a tab direcionando por "/tabdatadeassinatura/", a tab de data será posicionada acima desse dado. </a:t>
            </a:r>
            <a:endParaRPr sz="10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id="733" name="Google Shape;733;p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9825" y="2191025"/>
            <a:ext cx="2941200" cy="2080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34" name="Google Shape;734;p70"/>
          <p:cNvSpPr txBox="1"/>
          <p:nvPr/>
        </p:nvSpPr>
        <p:spPr>
          <a:xfrm>
            <a:off x="5251575" y="1776000"/>
            <a:ext cx="3017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/>
              <a:t>Utilize a cor da âncora </a:t>
            </a:r>
            <a:r>
              <a:rPr b="1" lang="pt-BR" sz="900" u="sng"/>
              <a:t>igual ao documento</a:t>
            </a:r>
            <a:r>
              <a:rPr lang="pt-BR" sz="900"/>
              <a:t>, dessa forma deixará a mesma "camuflada</a:t>
            </a:r>
            <a:r>
              <a:rPr lang="pt-BR" sz="900"/>
              <a:t>". </a:t>
            </a:r>
            <a:endParaRPr sz="900"/>
          </a:p>
        </p:txBody>
      </p:sp>
      <p:sp>
        <p:nvSpPr>
          <p:cNvPr id="735" name="Google Shape;735;p70"/>
          <p:cNvSpPr txBox="1"/>
          <p:nvPr/>
        </p:nvSpPr>
        <p:spPr>
          <a:xfrm>
            <a:off x="5251575" y="4224750"/>
            <a:ext cx="30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highlight>
                  <a:srgbClr val="F4CCCC"/>
                </a:highlight>
              </a:rPr>
              <a:t>Deixamos neste exemplo em vermelho somente para </a:t>
            </a:r>
            <a:r>
              <a:rPr lang="pt-BR" sz="700">
                <a:highlight>
                  <a:srgbClr val="F4CCCC"/>
                </a:highlight>
              </a:rPr>
              <a:t>fins</a:t>
            </a:r>
            <a:r>
              <a:rPr lang="pt-BR" sz="700">
                <a:highlight>
                  <a:srgbClr val="F4CCCC"/>
                </a:highlight>
              </a:rPr>
              <a:t> de demonstração. </a:t>
            </a:r>
            <a:endParaRPr sz="700">
              <a:highlight>
                <a:srgbClr val="F4CCCC"/>
              </a:highlight>
            </a:endParaRPr>
          </a:p>
        </p:txBody>
      </p:sp>
      <p:sp>
        <p:nvSpPr>
          <p:cNvPr id="736" name="Google Shape;736;p70">
            <a:hlinkClick r:id="rId6"/>
          </p:cNvPr>
          <p:cNvSpPr/>
          <p:nvPr/>
        </p:nvSpPr>
        <p:spPr>
          <a:xfrm>
            <a:off x="853750" y="4321050"/>
            <a:ext cx="3306300" cy="3039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Para maiores detalhes - Clique Aqui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71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Dicas de </a:t>
            </a: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Utilização</a:t>
            </a: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42" name="Google Shape;742;p71"/>
          <p:cNvSpPr txBox="1"/>
          <p:nvPr>
            <p:ph idx="4294967295" type="subTitle"/>
          </p:nvPr>
        </p:nvSpPr>
        <p:spPr>
          <a:xfrm>
            <a:off x="493575" y="783412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Autenticação </a:t>
            </a:r>
            <a:endParaRPr sz="1400">
              <a:solidFill>
                <a:schemeClr val="lt2"/>
              </a:solidFill>
            </a:endParaRPr>
          </a:p>
        </p:txBody>
      </p:sp>
      <p:pic>
        <p:nvPicPr>
          <p:cNvPr id="743" name="Google Shape;743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0275" y="1497275"/>
            <a:ext cx="5007724" cy="2732608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71"/>
          <p:cNvSpPr txBox="1"/>
          <p:nvPr/>
        </p:nvSpPr>
        <p:spPr>
          <a:xfrm>
            <a:off x="493575" y="1078250"/>
            <a:ext cx="4013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Dentro da própria documentação DocuSign, nos direcionamentos da </a:t>
            </a:r>
            <a:r>
              <a:rPr lang="pt-BR" sz="900" u="sng">
                <a:solidFill>
                  <a:srgbClr val="4A86E8"/>
                </a:solidFill>
                <a:highlight>
                  <a:schemeClr val="dk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Autenticação</a:t>
            </a: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, é demonstrado o esquema de escolha sobre qual método é o mais indicado para iniciar o processo de integração com a DocuSign.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45" name="Google Shape;745;p71"/>
          <p:cNvSpPr txBox="1"/>
          <p:nvPr/>
        </p:nvSpPr>
        <p:spPr>
          <a:xfrm>
            <a:off x="493575" y="1817150"/>
            <a:ext cx="3028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79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rabicPeriod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O remetente deverá enviar um envelope de seu próprio login?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lphaLcPeriod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Sim - </a:t>
            </a:r>
            <a:r>
              <a:rPr lang="pt-BR" sz="800" u="sng">
                <a:solidFill>
                  <a:srgbClr val="4A86E8"/>
                </a:solidFill>
                <a:highlight>
                  <a:schemeClr val="dk1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JWT Grant</a:t>
            </a:r>
            <a:endParaRPr sz="800">
              <a:solidFill>
                <a:srgbClr val="4A86E8"/>
              </a:solidFill>
              <a:highlight>
                <a:schemeClr val="dk1"/>
              </a:highlight>
            </a:endParaRPr>
          </a:p>
          <a:p>
            <a:pPr indent="-2794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lphaLcPeriod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Não - Seguir para a próxima pergunta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rabicPeriod"/>
            </a:pPr>
            <a:r>
              <a:rPr lang="pt-BR" sz="800">
                <a:solidFill>
                  <a:schemeClr val="lt1"/>
                </a:solidFill>
                <a:highlight>
                  <a:srgbClr val="F4CCCC"/>
                </a:highlight>
              </a:rPr>
              <a:t>Está sendo utilizado um navegador para este envio?</a:t>
            </a:r>
            <a:endParaRPr sz="800">
              <a:solidFill>
                <a:schemeClr val="lt1"/>
              </a:solidFill>
              <a:highlight>
                <a:srgbClr val="F4CCCC"/>
              </a:highlight>
            </a:endParaRPr>
          </a:p>
          <a:p>
            <a:pPr indent="-2794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lphaLcPeriod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Sim - </a:t>
            </a:r>
            <a:r>
              <a:rPr lang="pt-BR" sz="800" u="sng">
                <a:solidFill>
                  <a:srgbClr val="4A86E8"/>
                </a:solidFill>
                <a:highlight>
                  <a:schemeClr val="dk1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Authorization Code Grant</a:t>
            </a:r>
            <a:endParaRPr sz="800">
              <a:solidFill>
                <a:srgbClr val="4A86E8"/>
              </a:solidFill>
              <a:highlight>
                <a:schemeClr val="dk1"/>
              </a:highlight>
            </a:endParaRPr>
          </a:p>
          <a:p>
            <a:pPr indent="-2794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AutoNum type="alphaLcPeriod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Não - </a:t>
            </a:r>
            <a:r>
              <a:rPr lang="pt-BR" sz="800" u="sng">
                <a:solidFill>
                  <a:srgbClr val="4A86E8"/>
                </a:solidFill>
                <a:highlight>
                  <a:schemeClr val="dk1"/>
                </a:highlight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Implicit Grant</a:t>
            </a:r>
            <a:r>
              <a:rPr lang="pt-BR" sz="800">
                <a:solidFill>
                  <a:srgbClr val="4A86E8"/>
                </a:solidFill>
                <a:highlight>
                  <a:schemeClr val="dk1"/>
                </a:highlight>
              </a:rPr>
              <a:t> </a:t>
            </a:r>
            <a:endParaRPr sz="800">
              <a:solidFill>
                <a:srgbClr val="4A86E8"/>
              </a:solidFill>
              <a:highlight>
                <a:schemeClr val="dk1"/>
              </a:highlight>
            </a:endParaRPr>
          </a:p>
        </p:txBody>
      </p:sp>
      <p:sp>
        <p:nvSpPr>
          <p:cNvPr id="746" name="Google Shape;746;p71"/>
          <p:cNvSpPr txBox="1"/>
          <p:nvPr/>
        </p:nvSpPr>
        <p:spPr>
          <a:xfrm>
            <a:off x="493575" y="3379600"/>
            <a:ext cx="32379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Os métodos mais utilizados pelos clientes são: Authorization Code Grant e JWT, entretanto, é importante que analise a sua própria estrutura para escolher o melhor caminho.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72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Dicas de </a:t>
            </a: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Utilização</a:t>
            </a:r>
            <a:r>
              <a:rPr b="1" lang="pt-BR">
                <a:solidFill>
                  <a:schemeClr val="lt1"/>
                </a:solidFill>
                <a:highlight>
                  <a:schemeClr val="dk1"/>
                </a:highlight>
              </a:rPr>
              <a:t> </a:t>
            </a:r>
            <a:endParaRPr b="1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52" name="Google Shape;752;p72"/>
          <p:cNvSpPr txBox="1"/>
          <p:nvPr>
            <p:ph idx="4294967295" type="subTitle"/>
          </p:nvPr>
        </p:nvSpPr>
        <p:spPr>
          <a:xfrm>
            <a:off x="493575" y="783412"/>
            <a:ext cx="75936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Go-Live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753" name="Google Shape;753;p72"/>
          <p:cNvSpPr txBox="1"/>
          <p:nvPr/>
        </p:nvSpPr>
        <p:spPr>
          <a:xfrm>
            <a:off x="493575" y="1222050"/>
            <a:ext cx="40785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Assim como em todo desenvolvimento de integração, a DocuSign disponibiliza um ambiente Sandbox para todos os testes necessários, e assim que finalizam o desenvolvimento, precisam solicitar a mudança para o ambiente produtivo.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Para esse go-live acontecer, possuímos um passo a passo que deve ser seguido - </a:t>
            </a:r>
            <a:r>
              <a:rPr lang="pt-BR" sz="900" u="sng">
                <a:solidFill>
                  <a:srgbClr val="4A86E8"/>
                </a:solidFill>
                <a:highlight>
                  <a:schemeClr val="dk1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 na documentação</a:t>
            </a: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id="754" name="Google Shape;754;p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6663" y="2091986"/>
            <a:ext cx="4038876" cy="857725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72"/>
          <p:cNvSpPr txBox="1"/>
          <p:nvPr/>
        </p:nvSpPr>
        <p:spPr>
          <a:xfrm>
            <a:off x="5063900" y="3069400"/>
            <a:ext cx="37644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Depois de passar nessa revisão automatizada, o status da chave muda para Revisão aprovada. Em seguida, você deve confirmar a decisão de Go-Live e selecionar uma conta DocuSign de produção na qual promover a chave.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Assim que a chave for ativada, você receberá uma notificação por e-mail, e o status da chave mudará para "Ativo", indicando que a chave está habilitada no ambiente produtivo. 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756" name="Google Shape;756;p72"/>
          <p:cNvSpPr txBox="1"/>
          <p:nvPr/>
        </p:nvSpPr>
        <p:spPr>
          <a:xfrm>
            <a:off x="5063900" y="1233400"/>
            <a:ext cx="3764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Após essas obrigações realizadas, </a:t>
            </a: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basta ir em </a:t>
            </a:r>
            <a:r>
              <a:rPr b="1" lang="pt-BR" sz="900">
                <a:solidFill>
                  <a:schemeClr val="lt1"/>
                </a:solidFill>
                <a:highlight>
                  <a:schemeClr val="dk1"/>
                </a:highlight>
              </a:rPr>
              <a:t>Configurações &gt; Aplicativos e Chaves</a:t>
            </a: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. Em seguida, clique em "</a:t>
            </a:r>
            <a:r>
              <a:rPr b="1" lang="pt-BR" sz="900">
                <a:solidFill>
                  <a:schemeClr val="lt1"/>
                </a:solidFill>
                <a:highlight>
                  <a:schemeClr val="dk1"/>
                </a:highlight>
              </a:rPr>
              <a:t>Ações</a:t>
            </a: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" da chave de API que estiver utilizando, e "Iniciar revisão de ativação:</a:t>
            </a:r>
            <a:endParaRPr/>
          </a:p>
        </p:txBody>
      </p:sp>
      <p:sp>
        <p:nvSpPr>
          <p:cNvPr id="757" name="Google Shape;757;p72"/>
          <p:cNvSpPr txBox="1"/>
          <p:nvPr/>
        </p:nvSpPr>
        <p:spPr>
          <a:xfrm>
            <a:off x="493575" y="2584350"/>
            <a:ext cx="4078500" cy="22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u="sng">
                <a:solidFill>
                  <a:schemeClr val="lt1"/>
                </a:solidFill>
                <a:highlight>
                  <a:schemeClr val="dk1"/>
                </a:highlight>
              </a:rPr>
              <a:t>Obrigações para o Go-Live: </a:t>
            </a:r>
            <a:endParaRPr b="1" sz="900" u="sng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Pelo menos 20 chamadas (concluídas sem erros) de teste de API no ambiente de desenvolvimento do DocuSign usando tokens de acesso da chave de integração que você deseja promover;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As chamadas para as urls abaixo não são contadas para esse requisito de 20 chamadas.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/restapi/v2/login_information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/restapi/v2.1/login_information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/oauth/userinfo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</a:pPr>
            <a:r>
              <a:rPr lang="pt-BR" sz="800">
                <a:solidFill>
                  <a:schemeClr val="lt1"/>
                </a:solidFill>
                <a:highlight>
                  <a:schemeClr val="dk1"/>
                </a:highlight>
              </a:rPr>
              <a:t>/api/3.0/credential.asmx (uma chamada SOAP)</a:t>
            </a:r>
            <a:endParaRPr sz="8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Autenticação OAuth 2.0 configurada;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Uma conta de produção paga que servirá como conta de gerenciamento do aplicativo no ambiente de produção;</a:t>
            </a:r>
            <a:endParaRPr sz="9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</a:pPr>
            <a:r>
              <a:rPr lang="pt-BR" sz="900">
                <a:solidFill>
                  <a:schemeClr val="lt1"/>
                </a:solidFill>
                <a:highlight>
                  <a:schemeClr val="dk1"/>
                </a:highlight>
              </a:rPr>
              <a:t>Acesso de administrador à conta de produção.</a:t>
            </a:r>
            <a:endParaRPr sz="7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1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Fluxogramas básicos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2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Criação de envelope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01" name="Google Shape;301;p42"/>
          <p:cNvSpPr/>
          <p:nvPr/>
        </p:nvSpPr>
        <p:spPr>
          <a:xfrm>
            <a:off x="725688" y="12567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02" name="Google Shape;302;p42"/>
          <p:cNvSpPr/>
          <p:nvPr/>
        </p:nvSpPr>
        <p:spPr>
          <a:xfrm>
            <a:off x="725688" y="19833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03" name="Google Shape;303;p42"/>
          <p:cNvSpPr/>
          <p:nvPr/>
        </p:nvSpPr>
        <p:spPr>
          <a:xfrm>
            <a:off x="725688" y="27098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04" name="Google Shape;304;p42"/>
          <p:cNvSpPr/>
          <p:nvPr/>
        </p:nvSpPr>
        <p:spPr>
          <a:xfrm>
            <a:off x="2207463" y="34418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Criação de envelope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05" name="Google Shape;305;p42"/>
          <p:cNvSpPr/>
          <p:nvPr/>
        </p:nvSpPr>
        <p:spPr>
          <a:xfrm>
            <a:off x="3670925" y="27098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06" name="Google Shape;306;p42"/>
          <p:cNvSpPr/>
          <p:nvPr/>
        </p:nvSpPr>
        <p:spPr>
          <a:xfrm>
            <a:off x="3670938" y="34418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o envelope por e-mail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07" name="Google Shape;307;p42"/>
          <p:cNvSpPr/>
          <p:nvPr/>
        </p:nvSpPr>
        <p:spPr>
          <a:xfrm>
            <a:off x="5050313" y="2810625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42"/>
          <p:cNvSpPr/>
          <p:nvPr/>
        </p:nvSpPr>
        <p:spPr>
          <a:xfrm>
            <a:off x="6573313" y="205033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chemeClr val="hlink"/>
                </a:solidFill>
                <a:hlinkClick r:id="rId4"/>
              </a:rPr>
              <a:t>Webhook </a:t>
            </a:r>
            <a:r>
              <a:rPr lang="pt-BR" sz="700" u="sng">
                <a:solidFill>
                  <a:schemeClr val="hlink"/>
                </a:solidFill>
                <a:hlinkClick r:id="rId5"/>
              </a:rPr>
              <a:t>avisa</a:t>
            </a:r>
            <a:r>
              <a:rPr lang="pt-BR" sz="700" u="sng">
                <a:solidFill>
                  <a:schemeClr val="hlink"/>
                </a:solidFill>
                <a:hlinkClick r:id="rId6"/>
              </a:rPr>
              <a:t> sobre a finalização e envia base64</a:t>
            </a:r>
            <a:endParaRPr sz="700">
              <a:solidFill>
                <a:srgbClr val="FFFFFF"/>
              </a:solidFill>
            </a:endParaRPr>
          </a:p>
        </p:txBody>
      </p:sp>
      <p:sp>
        <p:nvSpPr>
          <p:cNvPr id="309" name="Google Shape;309;p42"/>
          <p:cNvSpPr/>
          <p:nvPr/>
        </p:nvSpPr>
        <p:spPr>
          <a:xfrm>
            <a:off x="6573300" y="41819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Sistema coleta o doc assinado e armazena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10" name="Google Shape;310;p42"/>
          <p:cNvSpPr/>
          <p:nvPr/>
        </p:nvSpPr>
        <p:spPr>
          <a:xfrm>
            <a:off x="5619088" y="2835400"/>
            <a:ext cx="217200" cy="198825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42"/>
          <p:cNvSpPr txBox="1"/>
          <p:nvPr/>
        </p:nvSpPr>
        <p:spPr>
          <a:xfrm>
            <a:off x="5359138" y="2433300"/>
            <a:ext cx="73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Utiliza Webhook?</a:t>
            </a:r>
            <a:endParaRPr sz="800"/>
          </a:p>
        </p:txBody>
      </p:sp>
      <p:sp>
        <p:nvSpPr>
          <p:cNvPr id="312" name="Google Shape;312;p42"/>
          <p:cNvSpPr/>
          <p:nvPr/>
        </p:nvSpPr>
        <p:spPr>
          <a:xfrm>
            <a:off x="6573313" y="35147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7"/>
              </a:rPr>
              <a:t>Pooling "get" até o status "completed"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313" name="Google Shape;313;p42"/>
          <p:cNvCxnSpPr/>
          <p:nvPr/>
        </p:nvCxnSpPr>
        <p:spPr>
          <a:xfrm>
            <a:off x="5302313" y="2934850"/>
            <a:ext cx="3198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4" name="Google Shape;314;p42"/>
          <p:cNvCxnSpPr>
            <a:stCxn id="312" idx="2"/>
            <a:endCxn id="309" idx="0"/>
          </p:cNvCxnSpPr>
          <p:nvPr/>
        </p:nvCxnSpPr>
        <p:spPr>
          <a:xfrm>
            <a:off x="7077613" y="3964725"/>
            <a:ext cx="0" cy="2172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5" name="Google Shape;315;p42"/>
          <p:cNvSpPr txBox="1"/>
          <p:nvPr/>
        </p:nvSpPr>
        <p:spPr>
          <a:xfrm>
            <a:off x="7581900" y="3462675"/>
            <a:ext cx="83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Só é possível fazer 01 chamada de get a cada </a:t>
            </a:r>
            <a:r>
              <a:rPr lang="pt-BR" sz="600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15 minutos </a:t>
            </a:r>
            <a:r>
              <a:rPr lang="pt-BR" sz="600"/>
              <a:t>para evento</a:t>
            </a:r>
            <a:endParaRPr sz="600"/>
          </a:p>
        </p:txBody>
      </p:sp>
      <p:sp>
        <p:nvSpPr>
          <p:cNvPr id="316" name="Google Shape;316;p42"/>
          <p:cNvSpPr txBox="1"/>
          <p:nvPr>
            <p:ph idx="4294967295" type="subTitle"/>
          </p:nvPr>
        </p:nvSpPr>
        <p:spPr>
          <a:xfrm>
            <a:off x="513400" y="779800"/>
            <a:ext cx="7593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Enviar um envelope estático para assinatura.</a:t>
            </a:r>
            <a:r>
              <a:rPr lang="pt-BR" sz="1600"/>
              <a:t> </a:t>
            </a:r>
            <a:endParaRPr sz="1600">
              <a:solidFill>
                <a:schemeClr val="lt2"/>
              </a:solidFill>
            </a:endParaRPr>
          </a:p>
        </p:txBody>
      </p:sp>
      <p:sp>
        <p:nvSpPr>
          <p:cNvPr id="317" name="Google Shape;317;p42"/>
          <p:cNvSpPr/>
          <p:nvPr/>
        </p:nvSpPr>
        <p:spPr>
          <a:xfrm>
            <a:off x="2207463" y="27098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9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318" name="Google Shape;318;p42"/>
          <p:cNvCxnSpPr>
            <a:stCxn id="303" idx="3"/>
            <a:endCxn id="317" idx="1"/>
          </p:cNvCxnSpPr>
          <p:nvPr/>
        </p:nvCxnSpPr>
        <p:spPr>
          <a:xfrm>
            <a:off x="1734288" y="2934825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9" name="Google Shape;319;p42"/>
          <p:cNvCxnSpPr>
            <a:stCxn id="317" idx="2"/>
            <a:endCxn id="304" idx="0"/>
          </p:cNvCxnSpPr>
          <p:nvPr/>
        </p:nvCxnSpPr>
        <p:spPr>
          <a:xfrm>
            <a:off x="2711763" y="3159813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0" name="Google Shape;320;p42"/>
          <p:cNvCxnSpPr>
            <a:stCxn id="304" idx="3"/>
            <a:endCxn id="306" idx="1"/>
          </p:cNvCxnSpPr>
          <p:nvPr/>
        </p:nvCxnSpPr>
        <p:spPr>
          <a:xfrm>
            <a:off x="3216063" y="3666813"/>
            <a:ext cx="45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1" name="Google Shape;321;p42"/>
          <p:cNvCxnSpPr>
            <a:stCxn id="306" idx="0"/>
            <a:endCxn id="305" idx="2"/>
          </p:cNvCxnSpPr>
          <p:nvPr/>
        </p:nvCxnSpPr>
        <p:spPr>
          <a:xfrm rot="10800000">
            <a:off x="4175238" y="3159825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2" name="Google Shape;322;p42"/>
          <p:cNvCxnSpPr>
            <a:stCxn id="305" idx="3"/>
            <a:endCxn id="307" idx="2"/>
          </p:cNvCxnSpPr>
          <p:nvPr/>
        </p:nvCxnSpPr>
        <p:spPr>
          <a:xfrm>
            <a:off x="4679525" y="2934825"/>
            <a:ext cx="3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3" name="Google Shape;323;p42"/>
          <p:cNvCxnSpPr>
            <a:stCxn id="310" idx="3"/>
            <a:endCxn id="308" idx="1"/>
          </p:cNvCxnSpPr>
          <p:nvPr/>
        </p:nvCxnSpPr>
        <p:spPr>
          <a:xfrm flipH="1" rot="10800000">
            <a:off x="5836288" y="2275413"/>
            <a:ext cx="737100" cy="6594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4" name="Google Shape;324;p42"/>
          <p:cNvCxnSpPr>
            <a:stCxn id="310" idx="3"/>
            <a:endCxn id="312" idx="1"/>
          </p:cNvCxnSpPr>
          <p:nvPr/>
        </p:nvCxnSpPr>
        <p:spPr>
          <a:xfrm>
            <a:off x="5836288" y="2934813"/>
            <a:ext cx="737100" cy="8049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5" name="Google Shape;325;p42"/>
          <p:cNvCxnSpPr>
            <a:stCxn id="301" idx="2"/>
            <a:endCxn id="302" idx="0"/>
          </p:cNvCxnSpPr>
          <p:nvPr/>
        </p:nvCxnSpPr>
        <p:spPr>
          <a:xfrm>
            <a:off x="1229988" y="1706775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6" name="Google Shape;326;p42"/>
          <p:cNvCxnSpPr>
            <a:stCxn id="302" idx="2"/>
            <a:endCxn id="303" idx="0"/>
          </p:cNvCxnSpPr>
          <p:nvPr/>
        </p:nvCxnSpPr>
        <p:spPr>
          <a:xfrm>
            <a:off x="1229988" y="2433300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7" name="Google Shape;327;p42"/>
          <p:cNvSpPr txBox="1"/>
          <p:nvPr/>
        </p:nvSpPr>
        <p:spPr>
          <a:xfrm>
            <a:off x="7447450" y="1851600"/>
            <a:ext cx="737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F0000"/>
                </a:solidFill>
              </a:rPr>
              <a:t>*</a:t>
            </a:r>
            <a:endParaRPr sz="1300">
              <a:solidFill>
                <a:srgbClr val="FF0000"/>
              </a:solidFill>
            </a:endParaRPr>
          </a:p>
        </p:txBody>
      </p:sp>
      <p:sp>
        <p:nvSpPr>
          <p:cNvPr id="328" name="Google Shape;328;p42"/>
          <p:cNvSpPr txBox="1"/>
          <p:nvPr/>
        </p:nvSpPr>
        <p:spPr>
          <a:xfrm>
            <a:off x="284150" y="4734775"/>
            <a:ext cx="6350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0000"/>
                </a:solidFill>
              </a:rPr>
              <a:t>* Recomendamos o uso de 02 webhooks - um para o envio dos status e o segundo para envio do envelope (documento) </a:t>
            </a:r>
            <a:endParaRPr sz="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3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Criação de envelope por template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34" name="Google Shape;334;p43"/>
          <p:cNvSpPr/>
          <p:nvPr/>
        </p:nvSpPr>
        <p:spPr>
          <a:xfrm>
            <a:off x="645313" y="14690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35" name="Google Shape;335;p43"/>
          <p:cNvSpPr/>
          <p:nvPr/>
        </p:nvSpPr>
        <p:spPr>
          <a:xfrm>
            <a:off x="645313" y="21489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36" name="Google Shape;336;p43"/>
          <p:cNvSpPr/>
          <p:nvPr/>
        </p:nvSpPr>
        <p:spPr>
          <a:xfrm>
            <a:off x="645613" y="35087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Criação de envelope por template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37" name="Google Shape;337;p43"/>
          <p:cNvSpPr/>
          <p:nvPr/>
        </p:nvSpPr>
        <p:spPr>
          <a:xfrm>
            <a:off x="2132313" y="35087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Envelope disparado para cliente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38" name="Google Shape;338;p43"/>
          <p:cNvSpPr/>
          <p:nvPr/>
        </p:nvSpPr>
        <p:spPr>
          <a:xfrm>
            <a:off x="3519513" y="28288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preenche e/ou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39" name="Google Shape;339;p43"/>
          <p:cNvSpPr/>
          <p:nvPr/>
        </p:nvSpPr>
        <p:spPr>
          <a:xfrm>
            <a:off x="2132313" y="28288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o envelope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340" name="Google Shape;340;p43"/>
          <p:cNvCxnSpPr>
            <a:stCxn id="334" idx="2"/>
            <a:endCxn id="335" idx="0"/>
          </p:cNvCxnSpPr>
          <p:nvPr/>
        </p:nvCxnSpPr>
        <p:spPr>
          <a:xfrm flipH="1" rot="-5400000">
            <a:off x="1035013" y="2033600"/>
            <a:ext cx="229800" cy="600"/>
          </a:xfrm>
          <a:prstGeom prst="bentConnector3">
            <a:avLst>
              <a:gd fmla="val 50027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1" name="Google Shape;341;p43"/>
          <p:cNvCxnSpPr>
            <a:stCxn id="339" idx="3"/>
            <a:endCxn id="338" idx="1"/>
          </p:cNvCxnSpPr>
          <p:nvPr/>
        </p:nvCxnSpPr>
        <p:spPr>
          <a:xfrm>
            <a:off x="3140913" y="3053850"/>
            <a:ext cx="3786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2" name="Google Shape;342;p43"/>
          <p:cNvSpPr txBox="1"/>
          <p:nvPr>
            <p:ph idx="4294967295" type="subTitle"/>
          </p:nvPr>
        </p:nvSpPr>
        <p:spPr>
          <a:xfrm>
            <a:off x="513400" y="779800"/>
            <a:ext cx="7593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Enviar um envelope a partir de um modelo criado na plataforma, com campos preenchíveis (pelo </a:t>
            </a:r>
            <a:r>
              <a:rPr lang="pt-BR" sz="1400"/>
              <a:t>signatário</a:t>
            </a:r>
            <a:r>
              <a:rPr lang="pt-BR" sz="1400"/>
              <a:t> ou no momento de criação). 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343" name="Google Shape;343;p43"/>
          <p:cNvSpPr/>
          <p:nvPr/>
        </p:nvSpPr>
        <p:spPr>
          <a:xfrm>
            <a:off x="645600" y="282883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344" name="Google Shape;344;p43"/>
          <p:cNvCxnSpPr>
            <a:stCxn id="335" idx="2"/>
            <a:endCxn id="343" idx="0"/>
          </p:cNvCxnSpPr>
          <p:nvPr/>
        </p:nvCxnSpPr>
        <p:spPr>
          <a:xfrm>
            <a:off x="1149613" y="2598925"/>
            <a:ext cx="300" cy="22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5" name="Google Shape;345;p43"/>
          <p:cNvCxnSpPr>
            <a:stCxn id="343" idx="2"/>
            <a:endCxn id="336" idx="0"/>
          </p:cNvCxnSpPr>
          <p:nvPr/>
        </p:nvCxnSpPr>
        <p:spPr>
          <a:xfrm>
            <a:off x="1149900" y="3278838"/>
            <a:ext cx="0" cy="22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6" name="Google Shape;346;p43"/>
          <p:cNvCxnSpPr>
            <a:stCxn id="336" idx="3"/>
            <a:endCxn id="337" idx="1"/>
          </p:cNvCxnSpPr>
          <p:nvPr/>
        </p:nvCxnSpPr>
        <p:spPr>
          <a:xfrm>
            <a:off x="1654213" y="3733775"/>
            <a:ext cx="478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7" name="Google Shape;347;p43"/>
          <p:cNvCxnSpPr>
            <a:stCxn id="337" idx="0"/>
            <a:endCxn id="339" idx="2"/>
          </p:cNvCxnSpPr>
          <p:nvPr/>
        </p:nvCxnSpPr>
        <p:spPr>
          <a:xfrm rot="10800000">
            <a:off x="2636613" y="3278975"/>
            <a:ext cx="0" cy="22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8" name="Google Shape;348;p43"/>
          <p:cNvSpPr txBox="1"/>
          <p:nvPr/>
        </p:nvSpPr>
        <p:spPr>
          <a:xfrm>
            <a:off x="591013" y="3917750"/>
            <a:ext cx="111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rgbClr val="1765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Caso queira enviar com tabs preenchidas</a:t>
            </a:r>
            <a:endParaRPr sz="700">
              <a:solidFill>
                <a:srgbClr val="1765FF"/>
              </a:solidFill>
            </a:endParaRPr>
          </a:p>
        </p:txBody>
      </p:sp>
      <p:sp>
        <p:nvSpPr>
          <p:cNvPr id="349" name="Google Shape;349;p43"/>
          <p:cNvSpPr/>
          <p:nvPr/>
        </p:nvSpPr>
        <p:spPr>
          <a:xfrm>
            <a:off x="4920438" y="2929650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43"/>
          <p:cNvSpPr/>
          <p:nvPr/>
        </p:nvSpPr>
        <p:spPr>
          <a:xfrm>
            <a:off x="6518988" y="21489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u="sng">
                <a:solidFill>
                  <a:schemeClr val="hlink"/>
                </a:solidFill>
                <a:hlinkClick r:id="rId6"/>
              </a:rPr>
              <a:t>Webhook avisa sobre a finalização e envia base64</a:t>
            </a:r>
            <a:endParaRPr sz="700">
              <a:solidFill>
                <a:srgbClr val="FFFFFF"/>
              </a:solidFill>
            </a:endParaRPr>
          </a:p>
        </p:txBody>
      </p:sp>
      <p:sp>
        <p:nvSpPr>
          <p:cNvPr id="351" name="Google Shape;351;p43"/>
          <p:cNvSpPr/>
          <p:nvPr/>
        </p:nvSpPr>
        <p:spPr>
          <a:xfrm>
            <a:off x="6518975" y="42805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Sistema coleta o doc assinado e armazena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52" name="Google Shape;352;p43"/>
          <p:cNvSpPr/>
          <p:nvPr/>
        </p:nvSpPr>
        <p:spPr>
          <a:xfrm>
            <a:off x="5502713" y="2954425"/>
            <a:ext cx="217200" cy="198825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43"/>
          <p:cNvSpPr txBox="1"/>
          <p:nvPr/>
        </p:nvSpPr>
        <p:spPr>
          <a:xfrm>
            <a:off x="5242763" y="2571750"/>
            <a:ext cx="73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Utiliza Webhook?</a:t>
            </a:r>
            <a:endParaRPr sz="800"/>
          </a:p>
        </p:txBody>
      </p:sp>
      <p:sp>
        <p:nvSpPr>
          <p:cNvPr id="354" name="Google Shape;354;p43"/>
          <p:cNvSpPr/>
          <p:nvPr/>
        </p:nvSpPr>
        <p:spPr>
          <a:xfrm>
            <a:off x="6518988" y="36133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7"/>
              </a:rPr>
              <a:t>Pooling "get" até o status "completed"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355" name="Google Shape;355;p43"/>
          <p:cNvCxnSpPr>
            <a:stCxn id="354" idx="2"/>
            <a:endCxn id="351" idx="0"/>
          </p:cNvCxnSpPr>
          <p:nvPr/>
        </p:nvCxnSpPr>
        <p:spPr>
          <a:xfrm>
            <a:off x="7023288" y="4063300"/>
            <a:ext cx="0" cy="2172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6" name="Google Shape;356;p43"/>
          <p:cNvSpPr txBox="1"/>
          <p:nvPr/>
        </p:nvSpPr>
        <p:spPr>
          <a:xfrm>
            <a:off x="7527575" y="3561250"/>
            <a:ext cx="83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/>
              <a:t>Só é possível fazer 01 chamada de get a cada </a:t>
            </a:r>
            <a:r>
              <a:rPr lang="pt-BR" sz="600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15 minutos </a:t>
            </a:r>
            <a:r>
              <a:rPr lang="pt-BR" sz="600"/>
              <a:t>para evento</a:t>
            </a:r>
            <a:endParaRPr sz="600"/>
          </a:p>
        </p:txBody>
      </p:sp>
      <p:cxnSp>
        <p:nvCxnSpPr>
          <p:cNvPr id="357" name="Google Shape;357;p43"/>
          <p:cNvCxnSpPr>
            <a:stCxn id="352" idx="3"/>
            <a:endCxn id="350" idx="1"/>
          </p:cNvCxnSpPr>
          <p:nvPr/>
        </p:nvCxnSpPr>
        <p:spPr>
          <a:xfrm flipH="1" rot="10800000">
            <a:off x="5719913" y="2374038"/>
            <a:ext cx="799200" cy="679800"/>
          </a:xfrm>
          <a:prstGeom prst="bentConnector3">
            <a:avLst>
              <a:gd fmla="val 4999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8" name="Google Shape;358;p43"/>
          <p:cNvCxnSpPr>
            <a:stCxn id="352" idx="3"/>
            <a:endCxn id="354" idx="1"/>
          </p:cNvCxnSpPr>
          <p:nvPr/>
        </p:nvCxnSpPr>
        <p:spPr>
          <a:xfrm>
            <a:off x="5719913" y="3053838"/>
            <a:ext cx="799200" cy="784500"/>
          </a:xfrm>
          <a:prstGeom prst="bentConnector3">
            <a:avLst>
              <a:gd fmla="val 4999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9" name="Google Shape;359;p43"/>
          <p:cNvCxnSpPr>
            <a:stCxn id="338" idx="3"/>
            <a:endCxn id="349" idx="2"/>
          </p:cNvCxnSpPr>
          <p:nvPr/>
        </p:nvCxnSpPr>
        <p:spPr>
          <a:xfrm>
            <a:off x="4528113" y="3053850"/>
            <a:ext cx="392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0" name="Google Shape;360;p43"/>
          <p:cNvCxnSpPr>
            <a:stCxn id="349" idx="6"/>
            <a:endCxn id="352" idx="1"/>
          </p:cNvCxnSpPr>
          <p:nvPr/>
        </p:nvCxnSpPr>
        <p:spPr>
          <a:xfrm>
            <a:off x="5172438" y="3053850"/>
            <a:ext cx="33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1" name="Google Shape;361;p43"/>
          <p:cNvSpPr txBox="1"/>
          <p:nvPr/>
        </p:nvSpPr>
        <p:spPr>
          <a:xfrm>
            <a:off x="7369900" y="1919000"/>
            <a:ext cx="737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F0000"/>
                </a:solidFill>
              </a:rPr>
              <a:t>*</a:t>
            </a:r>
            <a:endParaRPr sz="1300">
              <a:solidFill>
                <a:srgbClr val="FF0000"/>
              </a:solidFill>
            </a:endParaRPr>
          </a:p>
        </p:txBody>
      </p:sp>
      <p:sp>
        <p:nvSpPr>
          <p:cNvPr id="362" name="Google Shape;362;p43"/>
          <p:cNvSpPr txBox="1"/>
          <p:nvPr/>
        </p:nvSpPr>
        <p:spPr>
          <a:xfrm>
            <a:off x="284150" y="4734775"/>
            <a:ext cx="6350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0000"/>
                </a:solidFill>
              </a:rPr>
              <a:t>* Recomendamos o uso de 02 webhooks - um para o envio dos status e o segundo para envio do envelope (documento) </a:t>
            </a:r>
            <a:endParaRPr sz="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4"/>
          <p:cNvSpPr txBox="1"/>
          <p:nvPr>
            <p:ph type="title"/>
          </p:nvPr>
        </p:nvSpPr>
        <p:spPr>
          <a:xfrm>
            <a:off x="404800" y="265175"/>
            <a:ext cx="8520600" cy="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Correção e Reenvio de Envelope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68" name="Google Shape;368;p44">
            <a:hlinkClick r:id="rId3"/>
          </p:cNvPr>
          <p:cNvSpPr/>
          <p:nvPr/>
        </p:nvSpPr>
        <p:spPr>
          <a:xfrm>
            <a:off x="657025" y="1281100"/>
            <a:ext cx="1127400" cy="3099300"/>
          </a:xfrm>
          <a:prstGeom prst="roundRect">
            <a:avLst>
              <a:gd fmla="val 16667" name="adj"/>
            </a:avLst>
          </a:prstGeom>
          <a:solidFill>
            <a:srgbClr val="888888"/>
          </a:solidFill>
          <a:ln cap="flat" cmpd="sng" w="9525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Envelope previamente enviado, foi identificada a necessidade de corrigir um signatário, incluir outro documento no envelope, corrigir ordem de envio ou até mesmo incluir uma tab no documento. 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69" name="Google Shape;369;p44"/>
          <p:cNvSpPr/>
          <p:nvPr/>
        </p:nvSpPr>
        <p:spPr>
          <a:xfrm>
            <a:off x="2612925" y="24595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Correção realizada </a:t>
            </a:r>
            <a:r>
              <a:rPr lang="pt-BR" sz="800" u="sng">
                <a:solidFill>
                  <a:schemeClr val="hlink"/>
                </a:solidFill>
                <a:hlinkClick r:id="rId5"/>
              </a:rPr>
              <a:t>no</a:t>
            </a:r>
            <a:r>
              <a:rPr lang="pt-BR" sz="800" u="sng">
                <a:solidFill>
                  <a:schemeClr val="hlink"/>
                </a:solidFill>
                <a:hlinkClick r:id="rId6"/>
              </a:rPr>
              <a:t> envelope</a:t>
            </a:r>
            <a:endParaRPr sz="800">
              <a:solidFill>
                <a:srgbClr val="FF0000"/>
              </a:solidFill>
            </a:endParaRPr>
          </a:p>
        </p:txBody>
      </p:sp>
      <p:sp>
        <p:nvSpPr>
          <p:cNvPr id="370" name="Google Shape;370;p44"/>
          <p:cNvSpPr/>
          <p:nvPr/>
        </p:nvSpPr>
        <p:spPr>
          <a:xfrm>
            <a:off x="3805900" y="34685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7"/>
              </a:rPr>
              <a:t>Envelope corrigido enviado para cliente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71" name="Google Shape;371;p44"/>
          <p:cNvSpPr/>
          <p:nvPr/>
        </p:nvSpPr>
        <p:spPr>
          <a:xfrm>
            <a:off x="6701475" y="34685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72" name="Google Shape;372;p44"/>
          <p:cNvSpPr/>
          <p:nvPr/>
        </p:nvSpPr>
        <p:spPr>
          <a:xfrm>
            <a:off x="5233788" y="34685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recebe novamente o link do envelope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73" name="Google Shape;373;p44"/>
          <p:cNvSpPr txBox="1"/>
          <p:nvPr>
            <p:ph idx="4294967295" type="subTitle"/>
          </p:nvPr>
        </p:nvSpPr>
        <p:spPr>
          <a:xfrm>
            <a:off x="513400" y="779800"/>
            <a:ext cx="7593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/>
              <a:t>Após o envio de um envelope, é possível corrigir o mesmo, e se necessário, realizar o reenvio aos e-mails dos signatários.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374" name="Google Shape;374;p44"/>
          <p:cNvSpPr/>
          <p:nvPr/>
        </p:nvSpPr>
        <p:spPr>
          <a:xfrm>
            <a:off x="8180463" y="3569325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44"/>
          <p:cNvSpPr/>
          <p:nvPr/>
        </p:nvSpPr>
        <p:spPr>
          <a:xfrm>
            <a:off x="1983438" y="2560300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44"/>
          <p:cNvSpPr txBox="1"/>
          <p:nvPr/>
        </p:nvSpPr>
        <p:spPr>
          <a:xfrm>
            <a:off x="3661300" y="3918525"/>
            <a:ext cx="12978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rgbClr val="50565B"/>
                </a:solidFill>
                <a:highlight>
                  <a:srgbClr val="FFFFFF"/>
                </a:highlight>
              </a:rPr>
              <a:t>"resend_envelope" = "true"</a:t>
            </a:r>
            <a:endParaRPr sz="1300"/>
          </a:p>
        </p:txBody>
      </p:sp>
      <p:cxnSp>
        <p:nvCxnSpPr>
          <p:cNvPr id="377" name="Google Shape;377;p44"/>
          <p:cNvCxnSpPr>
            <a:stCxn id="375" idx="6"/>
            <a:endCxn id="369" idx="1"/>
          </p:cNvCxnSpPr>
          <p:nvPr/>
        </p:nvCxnSpPr>
        <p:spPr>
          <a:xfrm>
            <a:off x="2235438" y="2684500"/>
            <a:ext cx="37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8" name="Google Shape;378;p44"/>
          <p:cNvCxnSpPr>
            <a:stCxn id="370" idx="3"/>
            <a:endCxn id="372" idx="1"/>
          </p:cNvCxnSpPr>
          <p:nvPr/>
        </p:nvCxnSpPr>
        <p:spPr>
          <a:xfrm>
            <a:off x="4814500" y="3693525"/>
            <a:ext cx="419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9" name="Google Shape;379;p44"/>
          <p:cNvCxnSpPr>
            <a:stCxn id="372" idx="3"/>
            <a:endCxn id="371" idx="1"/>
          </p:cNvCxnSpPr>
          <p:nvPr/>
        </p:nvCxnSpPr>
        <p:spPr>
          <a:xfrm>
            <a:off x="6242388" y="3693525"/>
            <a:ext cx="459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0" name="Google Shape;380;p44"/>
          <p:cNvSpPr/>
          <p:nvPr/>
        </p:nvSpPr>
        <p:spPr>
          <a:xfrm>
            <a:off x="4201600" y="2585088"/>
            <a:ext cx="217200" cy="198825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44"/>
          <p:cNvSpPr/>
          <p:nvPr/>
        </p:nvSpPr>
        <p:spPr>
          <a:xfrm>
            <a:off x="5080163" y="2560313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44"/>
          <p:cNvSpPr txBox="1"/>
          <p:nvPr/>
        </p:nvSpPr>
        <p:spPr>
          <a:xfrm>
            <a:off x="3962200" y="2052400"/>
            <a:ext cx="696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rgbClr val="50565B"/>
                </a:solidFill>
                <a:highlight>
                  <a:srgbClr val="FFFFFF"/>
                </a:highlight>
              </a:rPr>
              <a:t>Necessário reenviar o envelope?</a:t>
            </a:r>
            <a:endParaRPr sz="1300"/>
          </a:p>
        </p:txBody>
      </p:sp>
      <p:cxnSp>
        <p:nvCxnSpPr>
          <p:cNvPr id="383" name="Google Shape;383;p44"/>
          <p:cNvCxnSpPr>
            <a:stCxn id="369" idx="3"/>
            <a:endCxn id="380" idx="1"/>
          </p:cNvCxnSpPr>
          <p:nvPr/>
        </p:nvCxnSpPr>
        <p:spPr>
          <a:xfrm>
            <a:off x="3621525" y="2684500"/>
            <a:ext cx="58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4" name="Google Shape;384;p44"/>
          <p:cNvCxnSpPr>
            <a:stCxn id="380" idx="2"/>
            <a:endCxn id="370" idx="0"/>
          </p:cNvCxnSpPr>
          <p:nvPr/>
        </p:nvCxnSpPr>
        <p:spPr>
          <a:xfrm>
            <a:off x="4310200" y="2783913"/>
            <a:ext cx="0" cy="68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5" name="Google Shape;385;p44"/>
          <p:cNvCxnSpPr>
            <a:stCxn id="380" idx="3"/>
            <a:endCxn id="381" idx="2"/>
          </p:cNvCxnSpPr>
          <p:nvPr/>
        </p:nvCxnSpPr>
        <p:spPr>
          <a:xfrm>
            <a:off x="4418800" y="2684500"/>
            <a:ext cx="66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6" name="Google Shape;386;p44"/>
          <p:cNvCxnSpPr>
            <a:stCxn id="371" idx="3"/>
            <a:endCxn id="374" idx="2"/>
          </p:cNvCxnSpPr>
          <p:nvPr/>
        </p:nvCxnSpPr>
        <p:spPr>
          <a:xfrm>
            <a:off x="7710075" y="3693525"/>
            <a:ext cx="470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7" name="Google Shape;387;p44"/>
          <p:cNvSpPr txBox="1"/>
          <p:nvPr/>
        </p:nvSpPr>
        <p:spPr>
          <a:xfrm>
            <a:off x="4041400" y="2930263"/>
            <a:ext cx="377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rgbClr val="50565B"/>
                </a:solidFill>
                <a:highlight>
                  <a:srgbClr val="FFFFFF"/>
                </a:highlight>
              </a:rPr>
              <a:t>sim</a:t>
            </a:r>
            <a:endParaRPr sz="1300"/>
          </a:p>
        </p:txBody>
      </p:sp>
      <p:sp>
        <p:nvSpPr>
          <p:cNvPr id="388" name="Google Shape;388;p44"/>
          <p:cNvSpPr txBox="1"/>
          <p:nvPr/>
        </p:nvSpPr>
        <p:spPr>
          <a:xfrm>
            <a:off x="4560775" y="2459488"/>
            <a:ext cx="377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rgbClr val="50565B"/>
                </a:solidFill>
                <a:highlight>
                  <a:srgbClr val="FFFFFF"/>
                </a:highlight>
              </a:rPr>
              <a:t>não</a:t>
            </a:r>
            <a:endParaRPr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5"/>
          <p:cNvSpPr txBox="1"/>
          <p:nvPr>
            <p:ph type="title"/>
          </p:nvPr>
        </p:nvSpPr>
        <p:spPr>
          <a:xfrm>
            <a:off x="376325" y="274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Criação de envelope embarcado (app / site)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94" name="Google Shape;394;p45"/>
          <p:cNvSpPr/>
          <p:nvPr/>
        </p:nvSpPr>
        <p:spPr>
          <a:xfrm>
            <a:off x="556075" y="16446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Operador acessa plataforma 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395" name="Google Shape;395;p45"/>
          <p:cNvSpPr/>
          <p:nvPr/>
        </p:nvSpPr>
        <p:spPr>
          <a:xfrm>
            <a:off x="2027000" y="16446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Upload de documento para assinatura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96" name="Google Shape;396;p45"/>
          <p:cNvSpPr txBox="1"/>
          <p:nvPr>
            <p:ph idx="4294967295" type="subTitle"/>
          </p:nvPr>
        </p:nvSpPr>
        <p:spPr>
          <a:xfrm>
            <a:off x="513400" y="779812"/>
            <a:ext cx="759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>
                <a:highlight>
                  <a:schemeClr val="dk1"/>
                </a:highlight>
              </a:rPr>
              <a:t>Ao entrar no site/app, a empresa poderá disponibilizar dentro do </a:t>
            </a:r>
            <a:r>
              <a:rPr lang="pt-BR" sz="1400">
                <a:highlight>
                  <a:schemeClr val="dk1"/>
                </a:highlight>
              </a:rPr>
              <a:t>próprio aplicativo a possibilidade</a:t>
            </a:r>
            <a:r>
              <a:rPr lang="pt-BR" sz="1400">
                <a:highlight>
                  <a:schemeClr val="dk1"/>
                </a:highlight>
              </a:rPr>
              <a:t> de criação do envelope.</a:t>
            </a:r>
            <a:endParaRPr sz="1400">
              <a:solidFill>
                <a:schemeClr val="lt2"/>
              </a:solidFill>
              <a:highlight>
                <a:schemeClr val="dk1"/>
              </a:highlight>
            </a:endParaRPr>
          </a:p>
        </p:txBody>
      </p:sp>
      <p:sp>
        <p:nvSpPr>
          <p:cNvPr id="397" name="Google Shape;397;p45"/>
          <p:cNvSpPr/>
          <p:nvPr/>
        </p:nvSpPr>
        <p:spPr>
          <a:xfrm>
            <a:off x="3497925" y="16446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Informa signatários/assunto/corpo email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98" name="Google Shape;398;p45"/>
          <p:cNvSpPr/>
          <p:nvPr/>
        </p:nvSpPr>
        <p:spPr>
          <a:xfrm>
            <a:off x="4968850" y="16446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399" name="Google Shape;399;p45"/>
          <p:cNvSpPr/>
          <p:nvPr/>
        </p:nvSpPr>
        <p:spPr>
          <a:xfrm>
            <a:off x="6439775" y="164467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Criação do envelope </a:t>
            </a:r>
            <a:r>
              <a:rPr lang="pt-BR" sz="800" u="sng">
                <a:solidFill>
                  <a:schemeClr val="hlink"/>
                </a:solidFill>
                <a:hlinkClick r:id="rId5"/>
              </a:rPr>
              <a:t>com</a:t>
            </a:r>
            <a:r>
              <a:rPr lang="pt-BR" sz="800" u="sng">
                <a:solidFill>
                  <a:schemeClr val="hlink"/>
                </a:solidFill>
                <a:hlinkClick r:id="rId6"/>
              </a:rPr>
              <a:t> status "Draft"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00" name="Google Shape;400;p45"/>
          <p:cNvSpPr/>
          <p:nvPr/>
        </p:nvSpPr>
        <p:spPr>
          <a:xfrm>
            <a:off x="2027000" y="25717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7"/>
              </a:rPr>
              <a:t>Criação do link de visualização do operador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01" name="Google Shape;401;p45"/>
          <p:cNvSpPr/>
          <p:nvPr/>
        </p:nvSpPr>
        <p:spPr>
          <a:xfrm>
            <a:off x="3497925" y="25717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Operador finaliza o envio do envelope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02" name="Google Shape;402;p45"/>
          <p:cNvSpPr/>
          <p:nvPr/>
        </p:nvSpPr>
        <p:spPr>
          <a:xfrm>
            <a:off x="556075" y="257175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Docusign retorna EnvelopeID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03" name="Google Shape;403;p45"/>
          <p:cNvCxnSpPr>
            <a:stCxn id="394" idx="3"/>
            <a:endCxn id="395" idx="1"/>
          </p:cNvCxnSpPr>
          <p:nvPr/>
        </p:nvCxnSpPr>
        <p:spPr>
          <a:xfrm>
            <a:off x="1564675" y="1869675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4" name="Google Shape;404;p45"/>
          <p:cNvCxnSpPr>
            <a:stCxn id="395" idx="3"/>
            <a:endCxn id="397" idx="1"/>
          </p:cNvCxnSpPr>
          <p:nvPr/>
        </p:nvCxnSpPr>
        <p:spPr>
          <a:xfrm>
            <a:off x="3035600" y="1869675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5" name="Google Shape;405;p45"/>
          <p:cNvCxnSpPr>
            <a:stCxn id="397" idx="3"/>
            <a:endCxn id="398" idx="1"/>
          </p:cNvCxnSpPr>
          <p:nvPr/>
        </p:nvCxnSpPr>
        <p:spPr>
          <a:xfrm>
            <a:off x="4506525" y="1869675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6" name="Google Shape;406;p45"/>
          <p:cNvCxnSpPr>
            <a:stCxn id="398" idx="3"/>
            <a:endCxn id="399" idx="1"/>
          </p:cNvCxnSpPr>
          <p:nvPr/>
        </p:nvCxnSpPr>
        <p:spPr>
          <a:xfrm>
            <a:off x="5977450" y="1869663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7" name="Google Shape;407;p45"/>
          <p:cNvCxnSpPr>
            <a:stCxn id="399" idx="3"/>
            <a:endCxn id="402" idx="0"/>
          </p:cNvCxnSpPr>
          <p:nvPr/>
        </p:nvCxnSpPr>
        <p:spPr>
          <a:xfrm flipH="1">
            <a:off x="1060475" y="1869675"/>
            <a:ext cx="6387900" cy="702000"/>
          </a:xfrm>
          <a:prstGeom prst="bentConnector4">
            <a:avLst>
              <a:gd fmla="val -3728" name="adj1"/>
              <a:gd fmla="val 66031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8" name="Google Shape;408;p45"/>
          <p:cNvCxnSpPr>
            <a:stCxn id="402" idx="3"/>
            <a:endCxn id="400" idx="1"/>
          </p:cNvCxnSpPr>
          <p:nvPr/>
        </p:nvCxnSpPr>
        <p:spPr>
          <a:xfrm>
            <a:off x="1564675" y="2796750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9" name="Google Shape;409;p45"/>
          <p:cNvCxnSpPr>
            <a:stCxn id="400" idx="3"/>
            <a:endCxn id="401" idx="1"/>
          </p:cNvCxnSpPr>
          <p:nvPr/>
        </p:nvCxnSpPr>
        <p:spPr>
          <a:xfrm>
            <a:off x="3035600" y="2796750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0" name="Google Shape;410;p45"/>
          <p:cNvSpPr/>
          <p:nvPr/>
        </p:nvSpPr>
        <p:spPr>
          <a:xfrm>
            <a:off x="4968838" y="2672550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1" name="Google Shape;411;p45"/>
          <p:cNvCxnSpPr>
            <a:stCxn id="401" idx="3"/>
            <a:endCxn id="410" idx="2"/>
          </p:cNvCxnSpPr>
          <p:nvPr/>
        </p:nvCxnSpPr>
        <p:spPr>
          <a:xfrm>
            <a:off x="4506525" y="2796750"/>
            <a:ext cx="46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6"/>
          <p:cNvSpPr txBox="1"/>
          <p:nvPr>
            <p:ph type="title"/>
          </p:nvPr>
        </p:nvSpPr>
        <p:spPr>
          <a:xfrm>
            <a:off x="404800" y="265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</a:rPr>
              <a:t>Assinatura </a:t>
            </a:r>
            <a:r>
              <a:rPr b="1" lang="pt-BR">
                <a:solidFill>
                  <a:schemeClr val="lt1"/>
                </a:solidFill>
              </a:rPr>
              <a:t>embarcada (app / site)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17" name="Google Shape;417;p46"/>
          <p:cNvSpPr txBox="1"/>
          <p:nvPr>
            <p:ph idx="4294967295" type="subTitle"/>
          </p:nvPr>
        </p:nvSpPr>
        <p:spPr>
          <a:xfrm>
            <a:off x="513400" y="779800"/>
            <a:ext cx="759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pt-BR" sz="1400">
                <a:highlight>
                  <a:schemeClr val="dk1"/>
                </a:highlight>
              </a:rPr>
              <a:t>Ao entrar no site/app, o usuário poderá realizar a assinatura dentro da própria aplicação da empresa, sem a necessidade de um redirecionamento por e-mail, visando a experiência do usuário final.</a:t>
            </a:r>
            <a:endParaRPr sz="1400">
              <a:solidFill>
                <a:schemeClr val="lt2"/>
              </a:solidFill>
              <a:highlight>
                <a:schemeClr val="dk1"/>
              </a:highlight>
            </a:endParaRPr>
          </a:p>
        </p:txBody>
      </p:sp>
      <p:sp>
        <p:nvSpPr>
          <p:cNvPr id="418" name="Google Shape;418;p46"/>
          <p:cNvSpPr/>
          <p:nvPr/>
        </p:nvSpPr>
        <p:spPr>
          <a:xfrm>
            <a:off x="654113" y="16647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Negociação com o cliente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19" name="Google Shape;419;p46"/>
          <p:cNvSpPr/>
          <p:nvPr/>
        </p:nvSpPr>
        <p:spPr>
          <a:xfrm>
            <a:off x="654113" y="2391288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FFFFFF"/>
                </a:solidFill>
              </a:rPr>
              <a:t>Input</a:t>
            </a:r>
            <a:r>
              <a:rPr lang="pt-BR" sz="900">
                <a:solidFill>
                  <a:srgbClr val="FFFFFF"/>
                </a:solidFill>
              </a:rPr>
              <a:t> dados no sistema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420" name="Google Shape;420;p46"/>
          <p:cNvSpPr/>
          <p:nvPr/>
        </p:nvSpPr>
        <p:spPr>
          <a:xfrm>
            <a:off x="654113" y="31178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PDF gerado pelo sistema 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21" name="Google Shape;421;p46"/>
          <p:cNvSpPr/>
          <p:nvPr/>
        </p:nvSpPr>
        <p:spPr>
          <a:xfrm>
            <a:off x="2135900" y="3849816"/>
            <a:ext cx="1008600" cy="5727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3"/>
              </a:rPr>
              <a:t>Criação de envelope com signatário embarcado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422" name="Google Shape;422;p46"/>
          <p:cNvSpPr/>
          <p:nvPr/>
        </p:nvSpPr>
        <p:spPr>
          <a:xfrm>
            <a:off x="5059700" y="3117825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Cliente assina o documento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23" name="Google Shape;423;p46"/>
          <p:cNvSpPr/>
          <p:nvPr/>
        </p:nvSpPr>
        <p:spPr>
          <a:xfrm>
            <a:off x="3599338" y="391116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FFFFFF"/>
                </a:solidFill>
              </a:rPr>
              <a:t>Aplicação r</a:t>
            </a:r>
            <a:r>
              <a:rPr lang="pt-BR" sz="800">
                <a:solidFill>
                  <a:srgbClr val="FFFFFF"/>
                </a:solidFill>
              </a:rPr>
              <a:t>ecebe envelopeID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424" name="Google Shape;424;p46"/>
          <p:cNvSpPr/>
          <p:nvPr/>
        </p:nvSpPr>
        <p:spPr>
          <a:xfrm>
            <a:off x="6421988" y="3218625"/>
            <a:ext cx="252000" cy="248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46"/>
          <p:cNvSpPr/>
          <p:nvPr/>
        </p:nvSpPr>
        <p:spPr>
          <a:xfrm>
            <a:off x="2135888" y="3117800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4"/>
              </a:rPr>
              <a:t>Autenticação na DocuSign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26" name="Google Shape;426;p46"/>
          <p:cNvCxnSpPr>
            <a:stCxn id="420" idx="3"/>
            <a:endCxn id="425" idx="1"/>
          </p:cNvCxnSpPr>
          <p:nvPr/>
        </p:nvCxnSpPr>
        <p:spPr>
          <a:xfrm>
            <a:off x="1662713" y="3342813"/>
            <a:ext cx="473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7" name="Google Shape;427;p46"/>
          <p:cNvCxnSpPr>
            <a:stCxn id="425" idx="2"/>
            <a:endCxn id="421" idx="0"/>
          </p:cNvCxnSpPr>
          <p:nvPr/>
        </p:nvCxnSpPr>
        <p:spPr>
          <a:xfrm>
            <a:off x="2640188" y="3567800"/>
            <a:ext cx="0" cy="28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8" name="Google Shape;428;p46"/>
          <p:cNvCxnSpPr>
            <a:stCxn id="421" idx="3"/>
            <a:endCxn id="423" idx="1"/>
          </p:cNvCxnSpPr>
          <p:nvPr/>
        </p:nvCxnSpPr>
        <p:spPr>
          <a:xfrm>
            <a:off x="3144500" y="4136166"/>
            <a:ext cx="45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9" name="Google Shape;429;p46"/>
          <p:cNvCxnSpPr>
            <a:stCxn id="418" idx="2"/>
            <a:endCxn id="419" idx="0"/>
          </p:cNvCxnSpPr>
          <p:nvPr/>
        </p:nvCxnSpPr>
        <p:spPr>
          <a:xfrm>
            <a:off x="1158413" y="2114763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0" name="Google Shape;430;p46"/>
          <p:cNvCxnSpPr>
            <a:stCxn id="419" idx="2"/>
            <a:endCxn id="420" idx="0"/>
          </p:cNvCxnSpPr>
          <p:nvPr/>
        </p:nvCxnSpPr>
        <p:spPr>
          <a:xfrm>
            <a:off x="1158413" y="2841288"/>
            <a:ext cx="0" cy="27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1" name="Google Shape;431;p46"/>
          <p:cNvSpPr/>
          <p:nvPr/>
        </p:nvSpPr>
        <p:spPr>
          <a:xfrm>
            <a:off x="3597800" y="3117813"/>
            <a:ext cx="1008600" cy="450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u="sng">
                <a:solidFill>
                  <a:schemeClr val="hlink"/>
                </a:solidFill>
                <a:hlinkClick r:id="rId5"/>
              </a:rPr>
              <a:t>Criação do link de visualização do signatário</a:t>
            </a:r>
            <a:endParaRPr sz="800">
              <a:solidFill>
                <a:srgbClr val="FFFFFF"/>
              </a:solidFill>
            </a:endParaRPr>
          </a:p>
        </p:txBody>
      </p:sp>
      <p:cxnSp>
        <p:nvCxnSpPr>
          <p:cNvPr id="432" name="Google Shape;432;p46"/>
          <p:cNvCxnSpPr>
            <a:stCxn id="423" idx="0"/>
            <a:endCxn id="431" idx="2"/>
          </p:cNvCxnSpPr>
          <p:nvPr/>
        </p:nvCxnSpPr>
        <p:spPr>
          <a:xfrm rot="10800000">
            <a:off x="4102138" y="3567963"/>
            <a:ext cx="1500" cy="34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3" name="Google Shape;433;p46"/>
          <p:cNvCxnSpPr>
            <a:stCxn id="431" idx="3"/>
            <a:endCxn id="422" idx="1"/>
          </p:cNvCxnSpPr>
          <p:nvPr/>
        </p:nvCxnSpPr>
        <p:spPr>
          <a:xfrm>
            <a:off x="4606400" y="3342813"/>
            <a:ext cx="45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4" name="Google Shape;434;p46"/>
          <p:cNvCxnSpPr>
            <a:stCxn id="422" idx="3"/>
            <a:endCxn id="424" idx="2"/>
          </p:cNvCxnSpPr>
          <p:nvPr/>
        </p:nvCxnSpPr>
        <p:spPr>
          <a:xfrm>
            <a:off x="6068300" y="3342825"/>
            <a:ext cx="35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ocuSign-PUBLIC_Template_2019">
  <a:themeElements>
    <a:clrScheme name="DocuSign 2019">
      <a:dk1>
        <a:srgbClr val="000000"/>
      </a:dk1>
      <a:lt1>
        <a:srgbClr val="FFFFFF"/>
      </a:lt1>
      <a:dk2>
        <a:srgbClr val="646464"/>
      </a:dk2>
      <a:lt2>
        <a:srgbClr val="E1E1E1"/>
      </a:lt2>
      <a:accent1>
        <a:srgbClr val="0369FF"/>
      </a:accent1>
      <a:accent2>
        <a:srgbClr val="60C3FF"/>
      </a:accent2>
      <a:accent3>
        <a:srgbClr val="0050E1"/>
      </a:accent3>
      <a:accent4>
        <a:srgbClr val="0695FF"/>
      </a:accent4>
      <a:accent5>
        <a:srgbClr val="002A7E"/>
      </a:accent5>
      <a:accent6>
        <a:srgbClr val="0041C3"/>
      </a:accent6>
      <a:hlink>
        <a:srgbClr val="0369FF"/>
      </a:hlink>
      <a:folHlink>
        <a:srgbClr val="77B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